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Fira Code" charset="1" panose="020B0809050000020004"/>
      <p:regular r:id="rId14"/>
    </p:embeddedFont>
    <p:embeddedFont>
      <p:font typeface="Fira Code Bold" charset="1" panose="020B0809050000020004"/>
      <p:regular r:id="rId15"/>
    </p:embeddedFont>
    <p:embeddedFont>
      <p:font typeface="Fira Code Light" charset="1" panose="020B0809050000020004"/>
      <p:regular r:id="rId16"/>
    </p:embeddedFont>
    <p:embeddedFont>
      <p:font typeface="Fira Code Semi-Bold" charset="1" panose="020B08090500000200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https://git-scm.com/download" TargetMode="External" Type="http://schemas.openxmlformats.org/officeDocument/2006/relationships/hyperlink"/><Relationship Id="rId3" Target="https://github.com/" TargetMode="External" Type="http://schemas.openxmlformats.org/officeDocument/2006/relationships/hyperlink"/></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https://abslsummit.com/files/settings/20220603194954-absl-2022-en.pdf" TargetMode="External" Type="http://schemas.openxmlformats.org/officeDocument/2006/relationships/hyperlink"/><Relationship Id="rId3" Target="../media/image17.png" Type="http://schemas.openxmlformats.org/officeDocument/2006/relationships/image"/><Relationship Id="rId4" Target="https://www.statista.com/statistics/1184564/poland-most-popular-software-languages/" TargetMode="External" Type="http://schemas.openxmlformats.org/officeDocument/2006/relationships/hyperlink"/><Relationship Id="rId5" Target="../media/image18.png" Type="http://schemas.openxmlformats.org/officeDocument/2006/relationships/image"/><Relationship Id="rId6"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F111C"/>
        </a:solidFill>
      </p:bgPr>
    </p:bg>
    <p:spTree>
      <p:nvGrpSpPr>
        <p:cNvPr id="1" name=""/>
        <p:cNvGrpSpPr/>
        <p:nvPr/>
      </p:nvGrpSpPr>
      <p:grpSpPr>
        <a:xfrm>
          <a:off x="0" y="0"/>
          <a:ext cx="0" cy="0"/>
          <a:chOff x="0" y="0"/>
          <a:chExt cx="0" cy="0"/>
        </a:xfrm>
      </p:grpSpPr>
      <p:sp>
        <p:nvSpPr>
          <p:cNvPr name="Freeform 2" id="2"/>
          <p:cNvSpPr/>
          <p:nvPr/>
        </p:nvSpPr>
        <p:spPr>
          <a:xfrm flipH="false" flipV="false" rot="0">
            <a:off x="11141789" y="1113019"/>
            <a:ext cx="5965111" cy="8060961"/>
          </a:xfrm>
          <a:custGeom>
            <a:avLst/>
            <a:gdLst/>
            <a:ahLst/>
            <a:cxnLst/>
            <a:rect r="r" b="b" t="t" l="l"/>
            <a:pathLst>
              <a:path h="8060961" w="5965111">
                <a:moveTo>
                  <a:pt x="0" y="0"/>
                </a:moveTo>
                <a:lnTo>
                  <a:pt x="5965111" y="0"/>
                </a:lnTo>
                <a:lnTo>
                  <a:pt x="5965111" y="8060962"/>
                </a:lnTo>
                <a:lnTo>
                  <a:pt x="0" y="8060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08898" y="2119304"/>
            <a:ext cx="8613455" cy="6048392"/>
            <a:chOff x="0" y="0"/>
            <a:chExt cx="11484607" cy="8064523"/>
          </a:xfrm>
        </p:grpSpPr>
        <p:sp>
          <p:nvSpPr>
            <p:cNvPr name="TextBox 4" id="4"/>
            <p:cNvSpPr txBox="true"/>
            <p:nvPr/>
          </p:nvSpPr>
          <p:spPr>
            <a:xfrm rot="0">
              <a:off x="0" y="990600"/>
              <a:ext cx="11484607" cy="5410200"/>
            </a:xfrm>
            <a:prstGeom prst="rect">
              <a:avLst/>
            </a:prstGeom>
          </p:spPr>
          <p:txBody>
            <a:bodyPr anchor="t" rtlCol="false" tIns="0" lIns="0" bIns="0" rIns="0">
              <a:spAutoFit/>
            </a:bodyPr>
            <a:lstStyle/>
            <a:p>
              <a:pPr>
                <a:lnSpc>
                  <a:spcPts val="10665"/>
                </a:lnSpc>
              </a:pPr>
              <a:r>
                <a:rPr lang="en-US" sz="8887">
                  <a:solidFill>
                    <a:srgbClr val="CAB458"/>
                  </a:solidFill>
                  <a:latin typeface="DM Sans Bold"/>
                </a:rPr>
                <a:t>An Introduction to Java Starter Bootcamp</a:t>
              </a:r>
            </a:p>
          </p:txBody>
        </p:sp>
        <p:sp>
          <p:nvSpPr>
            <p:cNvPr name="TextBox 5" id="5"/>
            <p:cNvSpPr txBox="true"/>
            <p:nvPr/>
          </p:nvSpPr>
          <p:spPr>
            <a:xfrm rot="0">
              <a:off x="0" y="0"/>
              <a:ext cx="11484607" cy="520700"/>
            </a:xfrm>
            <a:prstGeom prst="rect">
              <a:avLst/>
            </a:prstGeom>
          </p:spPr>
          <p:txBody>
            <a:bodyPr anchor="t" rtlCol="false" tIns="0" lIns="0" bIns="0" rIns="0">
              <a:spAutoFit/>
            </a:bodyPr>
            <a:lstStyle/>
            <a:p>
              <a:pPr>
                <a:lnSpc>
                  <a:spcPts val="3120"/>
                </a:lnSpc>
              </a:pPr>
              <a:r>
                <a:rPr lang="en-US" sz="2600">
                  <a:solidFill>
                    <a:srgbClr val="CAB458"/>
                  </a:solidFill>
                  <a:latin typeface="DM Sans"/>
                </a:rPr>
                <a:t>BM Tech Bootcamps</a:t>
              </a:r>
            </a:p>
          </p:txBody>
        </p:sp>
        <p:sp>
          <p:nvSpPr>
            <p:cNvPr name="TextBox 6" id="6"/>
            <p:cNvSpPr txBox="true"/>
            <p:nvPr/>
          </p:nvSpPr>
          <p:spPr>
            <a:xfrm rot="0">
              <a:off x="0" y="7516306"/>
              <a:ext cx="11484607" cy="548217"/>
            </a:xfrm>
            <a:prstGeom prst="rect">
              <a:avLst/>
            </a:prstGeom>
          </p:spPr>
          <p:txBody>
            <a:bodyPr anchor="t" rtlCol="false" tIns="0" lIns="0" bIns="0" rIns="0">
              <a:spAutoFit/>
            </a:bodyPr>
            <a:lstStyle/>
            <a:p>
              <a:pPr>
                <a:lnSpc>
                  <a:spcPts val="3456"/>
                </a:lnSpc>
              </a:pPr>
              <a:r>
                <a:rPr lang="en-US" sz="2468">
                  <a:solidFill>
                    <a:srgbClr val="CAB458"/>
                  </a:solidFill>
                  <a:latin typeface="DM Sans"/>
                </a:rPr>
                <a:t>What’s going to happen?</a:t>
              </a:r>
            </a:p>
          </p:txBody>
        </p:sp>
        <p:sp>
          <p:nvSpPr>
            <p:cNvPr name="AutoShape 7" id="7"/>
            <p:cNvSpPr/>
            <p:nvPr/>
          </p:nvSpPr>
          <p:spPr>
            <a:xfrm>
              <a:off x="0" y="6892442"/>
              <a:ext cx="1668163" cy="0"/>
            </a:xfrm>
            <a:prstGeom prst="line">
              <a:avLst/>
            </a:prstGeom>
            <a:ln cap="flat" w="50800">
              <a:solidFill>
                <a:srgbClr val="CAB458"/>
              </a:solidFill>
              <a:prstDash val="solid"/>
              <a:headEnd type="none" len="sm" w="sm"/>
              <a:tailEnd type="none" len="sm" w="sm"/>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F111C"/>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CAB458"/>
          </a:solidFill>
        </p:spPr>
      </p:sp>
      <p:sp>
        <p:nvSpPr>
          <p:cNvPr name="Freeform 3" id="3"/>
          <p:cNvSpPr/>
          <p:nvPr/>
        </p:nvSpPr>
        <p:spPr>
          <a:xfrm flipH="false" flipV="false" rot="0">
            <a:off x="12121584" y="3480808"/>
            <a:ext cx="3460519" cy="1934300"/>
          </a:xfrm>
          <a:custGeom>
            <a:avLst/>
            <a:gdLst/>
            <a:ahLst/>
            <a:cxnLst/>
            <a:rect r="r" b="b" t="t" l="l"/>
            <a:pathLst>
              <a:path h="1934300" w="3460519">
                <a:moveTo>
                  <a:pt x="0" y="0"/>
                </a:moveTo>
                <a:lnTo>
                  <a:pt x="3460519" y="0"/>
                </a:lnTo>
                <a:lnTo>
                  <a:pt x="3460519" y="1934299"/>
                </a:lnTo>
                <a:lnTo>
                  <a:pt x="0" y="1934299"/>
                </a:lnTo>
                <a:lnTo>
                  <a:pt x="0" y="0"/>
                </a:lnTo>
                <a:close/>
              </a:path>
            </a:pathLst>
          </a:custGeom>
          <a:blipFill>
            <a:blip r:embed="rId2"/>
            <a:stretch>
              <a:fillRect l="0" t="0" r="0" b="0"/>
            </a:stretch>
          </a:blipFill>
        </p:spPr>
      </p:sp>
      <p:sp>
        <p:nvSpPr>
          <p:cNvPr name="Freeform 4" id="4"/>
          <p:cNvSpPr/>
          <p:nvPr/>
        </p:nvSpPr>
        <p:spPr>
          <a:xfrm flipH="false" flipV="false" rot="0">
            <a:off x="12121584" y="7537707"/>
            <a:ext cx="3460519" cy="1720593"/>
          </a:xfrm>
          <a:custGeom>
            <a:avLst/>
            <a:gdLst/>
            <a:ahLst/>
            <a:cxnLst/>
            <a:rect r="r" b="b" t="t" l="l"/>
            <a:pathLst>
              <a:path h="1720593" w="3460519">
                <a:moveTo>
                  <a:pt x="0" y="0"/>
                </a:moveTo>
                <a:lnTo>
                  <a:pt x="3460519" y="0"/>
                </a:lnTo>
                <a:lnTo>
                  <a:pt x="3460519" y="1720593"/>
                </a:lnTo>
                <a:lnTo>
                  <a:pt x="0" y="1720593"/>
                </a:lnTo>
                <a:lnTo>
                  <a:pt x="0" y="0"/>
                </a:lnTo>
                <a:close/>
              </a:path>
            </a:pathLst>
          </a:custGeom>
          <a:blipFill>
            <a:blip r:embed="rId3"/>
            <a:stretch>
              <a:fillRect l="0" t="0" r="0" b="0"/>
            </a:stretch>
          </a:blipFill>
        </p:spPr>
      </p:sp>
      <p:sp>
        <p:nvSpPr>
          <p:cNvPr name="Freeform 5" id="5"/>
          <p:cNvSpPr/>
          <p:nvPr/>
        </p:nvSpPr>
        <p:spPr>
          <a:xfrm flipH="false" flipV="false" rot="0">
            <a:off x="707525" y="2141658"/>
            <a:ext cx="3301191" cy="1506543"/>
          </a:xfrm>
          <a:custGeom>
            <a:avLst/>
            <a:gdLst/>
            <a:ahLst/>
            <a:cxnLst/>
            <a:rect r="r" b="b" t="t" l="l"/>
            <a:pathLst>
              <a:path h="1506543" w="3301191">
                <a:moveTo>
                  <a:pt x="0" y="0"/>
                </a:moveTo>
                <a:lnTo>
                  <a:pt x="3301191" y="0"/>
                </a:lnTo>
                <a:lnTo>
                  <a:pt x="3301191" y="1506543"/>
                </a:lnTo>
                <a:lnTo>
                  <a:pt x="0" y="1506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210806" y="4447958"/>
            <a:ext cx="2722389" cy="2722389"/>
          </a:xfrm>
          <a:custGeom>
            <a:avLst/>
            <a:gdLst/>
            <a:ahLst/>
            <a:cxnLst/>
            <a:rect r="r" b="b" t="t" l="l"/>
            <a:pathLst>
              <a:path h="2722389" w="2722389">
                <a:moveTo>
                  <a:pt x="0" y="0"/>
                </a:moveTo>
                <a:lnTo>
                  <a:pt x="2722388" y="0"/>
                </a:lnTo>
                <a:lnTo>
                  <a:pt x="2722388" y="2722388"/>
                </a:lnTo>
                <a:lnTo>
                  <a:pt x="0" y="27223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740868" y="7782091"/>
            <a:ext cx="3662265" cy="2081798"/>
          </a:xfrm>
          <a:custGeom>
            <a:avLst/>
            <a:gdLst/>
            <a:ahLst/>
            <a:cxnLst/>
            <a:rect r="r" b="b" t="t" l="l"/>
            <a:pathLst>
              <a:path h="2081798" w="3662265">
                <a:moveTo>
                  <a:pt x="0" y="0"/>
                </a:moveTo>
                <a:lnTo>
                  <a:pt x="3662264" y="0"/>
                </a:lnTo>
                <a:lnTo>
                  <a:pt x="3662264" y="2081797"/>
                </a:lnTo>
                <a:lnTo>
                  <a:pt x="0" y="2081797"/>
                </a:lnTo>
                <a:lnTo>
                  <a:pt x="0" y="0"/>
                </a:lnTo>
                <a:close/>
              </a:path>
            </a:pathLst>
          </a:custGeom>
          <a:blipFill>
            <a:blip r:embed="rId8"/>
            <a:stretch>
              <a:fillRect l="0" t="0" r="0" b="0"/>
            </a:stretch>
          </a:blipFill>
        </p:spPr>
      </p:sp>
      <p:sp>
        <p:nvSpPr>
          <p:cNvPr name="Freeform 8" id="8"/>
          <p:cNvSpPr/>
          <p:nvPr/>
        </p:nvSpPr>
        <p:spPr>
          <a:xfrm flipH="false" flipV="false" rot="0">
            <a:off x="5538038" y="1675576"/>
            <a:ext cx="2787095" cy="2438708"/>
          </a:xfrm>
          <a:custGeom>
            <a:avLst/>
            <a:gdLst/>
            <a:ahLst/>
            <a:cxnLst/>
            <a:rect r="r" b="b" t="t" l="l"/>
            <a:pathLst>
              <a:path h="2438708" w="2787095">
                <a:moveTo>
                  <a:pt x="0" y="0"/>
                </a:moveTo>
                <a:lnTo>
                  <a:pt x="2787095" y="0"/>
                </a:lnTo>
                <a:lnTo>
                  <a:pt x="2787095" y="2438708"/>
                </a:lnTo>
                <a:lnTo>
                  <a:pt x="0" y="24387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452563" y="485775"/>
            <a:ext cx="6238875" cy="1076325"/>
          </a:xfrm>
          <a:prstGeom prst="rect">
            <a:avLst/>
          </a:prstGeom>
        </p:spPr>
        <p:txBody>
          <a:bodyPr anchor="t" rtlCol="false" tIns="0" lIns="0" bIns="0" rIns="0">
            <a:spAutoFit/>
          </a:bodyPr>
          <a:lstStyle/>
          <a:p>
            <a:pPr algn="ctr">
              <a:lnSpc>
                <a:spcPts val="8400"/>
              </a:lnSpc>
            </a:pPr>
            <a:r>
              <a:rPr lang="en-US" sz="7000">
                <a:solidFill>
                  <a:srgbClr val="0F111C"/>
                </a:solidFill>
                <a:latin typeface="Open Sans"/>
              </a:rPr>
              <a:t>For Coding</a:t>
            </a:r>
          </a:p>
        </p:txBody>
      </p:sp>
      <p:sp>
        <p:nvSpPr>
          <p:cNvPr name="TextBox 10" id="10"/>
          <p:cNvSpPr txBox="true"/>
          <p:nvPr/>
        </p:nvSpPr>
        <p:spPr>
          <a:xfrm rot="0">
            <a:off x="10261775" y="504825"/>
            <a:ext cx="6814914" cy="2114550"/>
          </a:xfrm>
          <a:prstGeom prst="rect">
            <a:avLst/>
          </a:prstGeom>
        </p:spPr>
        <p:txBody>
          <a:bodyPr anchor="t" rtlCol="false" tIns="0" lIns="0" bIns="0" rIns="0">
            <a:spAutoFit/>
          </a:bodyPr>
          <a:lstStyle/>
          <a:p>
            <a:pPr algn="ctr">
              <a:lnSpc>
                <a:spcPts val="8399"/>
              </a:lnSpc>
            </a:pPr>
            <a:r>
              <a:rPr lang="en-US" sz="6999">
                <a:solidFill>
                  <a:srgbClr val="CAB458"/>
                </a:solidFill>
                <a:latin typeface="Open Sans"/>
              </a:rPr>
              <a:t>For Communication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F111C"/>
        </a:solidFill>
      </p:bgPr>
    </p:bg>
    <p:spTree>
      <p:nvGrpSpPr>
        <p:cNvPr id="1" name=""/>
        <p:cNvGrpSpPr/>
        <p:nvPr/>
      </p:nvGrpSpPr>
      <p:grpSpPr>
        <a:xfrm>
          <a:off x="0" y="0"/>
          <a:ext cx="0" cy="0"/>
          <a:chOff x="0" y="0"/>
          <a:chExt cx="0" cy="0"/>
        </a:xfrm>
      </p:grpSpPr>
      <p:grpSp>
        <p:nvGrpSpPr>
          <p:cNvPr name="Group 2" id="2"/>
          <p:cNvGrpSpPr/>
          <p:nvPr/>
        </p:nvGrpSpPr>
        <p:grpSpPr>
          <a:xfrm rot="0">
            <a:off x="1703996" y="480866"/>
            <a:ext cx="14880008" cy="2290854"/>
            <a:chOff x="0" y="0"/>
            <a:chExt cx="19840011" cy="3054472"/>
          </a:xfrm>
        </p:grpSpPr>
        <p:sp>
          <p:nvSpPr>
            <p:cNvPr name="TextBox 3" id="3"/>
            <p:cNvSpPr txBox="true"/>
            <p:nvPr/>
          </p:nvSpPr>
          <p:spPr>
            <a:xfrm rot="0">
              <a:off x="0" y="0"/>
              <a:ext cx="19840011" cy="1828800"/>
            </a:xfrm>
            <a:prstGeom prst="rect">
              <a:avLst/>
            </a:prstGeom>
          </p:spPr>
          <p:txBody>
            <a:bodyPr anchor="t" rtlCol="false" tIns="0" lIns="0" bIns="0" rIns="0">
              <a:spAutoFit/>
            </a:bodyPr>
            <a:lstStyle/>
            <a:p>
              <a:pPr algn="ctr">
                <a:lnSpc>
                  <a:spcPts val="10800"/>
                </a:lnSpc>
              </a:pPr>
              <a:r>
                <a:rPr lang="en-US" sz="9000">
                  <a:solidFill>
                    <a:srgbClr val="CAB458"/>
                  </a:solidFill>
                  <a:latin typeface="Open Sans"/>
                </a:rPr>
                <a:t>Git and GitHub</a:t>
              </a:r>
            </a:p>
          </p:txBody>
        </p:sp>
        <p:sp>
          <p:nvSpPr>
            <p:cNvPr name="TextBox 4" id="4"/>
            <p:cNvSpPr txBox="true"/>
            <p:nvPr/>
          </p:nvSpPr>
          <p:spPr>
            <a:xfrm rot="0">
              <a:off x="0" y="2394072"/>
              <a:ext cx="19840011" cy="660400"/>
            </a:xfrm>
            <a:prstGeom prst="rect">
              <a:avLst/>
            </a:prstGeom>
          </p:spPr>
          <p:txBody>
            <a:bodyPr anchor="t" rtlCol="false" tIns="0" lIns="0" bIns="0" rIns="0">
              <a:spAutoFit/>
            </a:bodyPr>
            <a:lstStyle/>
            <a:p>
              <a:pPr algn="ctr">
                <a:lnSpc>
                  <a:spcPts val="3960"/>
                </a:lnSpc>
              </a:pPr>
              <a:r>
                <a:rPr lang="en-US" sz="3300">
                  <a:solidFill>
                    <a:srgbClr val="CAB458"/>
                  </a:solidFill>
                  <a:latin typeface="Open Sans Bold"/>
                </a:rPr>
                <a:t>Key technologies to develop software with other developers</a:t>
              </a:r>
            </a:p>
          </p:txBody>
        </p:sp>
      </p:grpSp>
      <p:grpSp>
        <p:nvGrpSpPr>
          <p:cNvPr name="Group 5" id="5"/>
          <p:cNvGrpSpPr/>
          <p:nvPr/>
        </p:nvGrpSpPr>
        <p:grpSpPr>
          <a:xfrm rot="0">
            <a:off x="1703996" y="3302572"/>
            <a:ext cx="4078658" cy="1840928"/>
            <a:chOff x="0" y="0"/>
            <a:chExt cx="5438211" cy="2454571"/>
          </a:xfrm>
        </p:grpSpPr>
        <p:sp>
          <p:nvSpPr>
            <p:cNvPr name="TextBox 6" id="6"/>
            <p:cNvSpPr txBox="true"/>
            <p:nvPr/>
          </p:nvSpPr>
          <p:spPr>
            <a:xfrm rot="0">
              <a:off x="0" y="0"/>
              <a:ext cx="5438211" cy="558800"/>
            </a:xfrm>
            <a:prstGeom prst="rect">
              <a:avLst/>
            </a:prstGeom>
          </p:spPr>
          <p:txBody>
            <a:bodyPr anchor="t" rtlCol="false" tIns="0" lIns="0" bIns="0" rIns="0">
              <a:spAutoFit/>
            </a:bodyPr>
            <a:lstStyle/>
            <a:p>
              <a:pPr marL="0" indent="0" lvl="0">
                <a:lnSpc>
                  <a:spcPts val="3359"/>
                </a:lnSpc>
                <a:spcBef>
                  <a:spcPct val="0"/>
                </a:spcBef>
              </a:pPr>
              <a:r>
                <a:rPr lang="en-US" sz="2799">
                  <a:solidFill>
                    <a:srgbClr val="CAB458"/>
                  </a:solidFill>
                  <a:latin typeface="Open Sans Bold"/>
                </a:rPr>
                <a:t>Install Git</a:t>
              </a:r>
            </a:p>
          </p:txBody>
        </p:sp>
        <p:sp>
          <p:nvSpPr>
            <p:cNvPr name="TextBox 7" id="7"/>
            <p:cNvSpPr txBox="true"/>
            <p:nvPr/>
          </p:nvSpPr>
          <p:spPr>
            <a:xfrm rot="0">
              <a:off x="0" y="928877"/>
              <a:ext cx="5438211" cy="1525693"/>
            </a:xfrm>
            <a:prstGeom prst="rect">
              <a:avLst/>
            </a:prstGeom>
          </p:spPr>
          <p:txBody>
            <a:bodyPr anchor="t" rtlCol="false" tIns="0" lIns="0" bIns="0" rIns="0">
              <a:spAutoFit/>
            </a:bodyPr>
            <a:lstStyle/>
            <a:p>
              <a:pPr marL="0" indent="0" lvl="1">
                <a:lnSpc>
                  <a:spcPts val="3079"/>
                </a:lnSpc>
                <a:spcBef>
                  <a:spcPct val="0"/>
                </a:spcBef>
              </a:pPr>
              <a:r>
                <a:rPr lang="en-US" sz="2199">
                  <a:solidFill>
                    <a:srgbClr val="CAB458"/>
                  </a:solidFill>
                  <a:latin typeface="Open Sans"/>
                </a:rPr>
                <a:t>You can download Git </a:t>
              </a:r>
              <a:r>
                <a:rPr lang="en-US" sz="2199" u="sng">
                  <a:solidFill>
                    <a:srgbClr val="CAB458"/>
                  </a:solidFill>
                  <a:latin typeface="Open Sans"/>
                  <a:hlinkClick r:id="rId2" tooltip="https://git-scm.com/download"/>
                </a:rPr>
                <a:t>here</a:t>
              </a:r>
              <a:r>
                <a:rPr lang="en-US" sz="2199">
                  <a:solidFill>
                    <a:srgbClr val="CAB458"/>
                  </a:solidFill>
                  <a:latin typeface="Open Sans"/>
                </a:rPr>
                <a:t> and then select your operating system to download.</a:t>
              </a:r>
            </a:p>
          </p:txBody>
        </p:sp>
      </p:grpSp>
      <p:grpSp>
        <p:nvGrpSpPr>
          <p:cNvPr name="Group 8" id="8"/>
          <p:cNvGrpSpPr/>
          <p:nvPr/>
        </p:nvGrpSpPr>
        <p:grpSpPr>
          <a:xfrm rot="0">
            <a:off x="12505346" y="3398693"/>
            <a:ext cx="4078658" cy="1869503"/>
            <a:chOff x="0" y="0"/>
            <a:chExt cx="5438211" cy="2492671"/>
          </a:xfrm>
        </p:grpSpPr>
        <p:sp>
          <p:nvSpPr>
            <p:cNvPr name="TextBox 9" id="9"/>
            <p:cNvSpPr txBox="true"/>
            <p:nvPr/>
          </p:nvSpPr>
          <p:spPr>
            <a:xfrm rot="0">
              <a:off x="0" y="0"/>
              <a:ext cx="5438211" cy="1117600"/>
            </a:xfrm>
            <a:prstGeom prst="rect">
              <a:avLst/>
            </a:prstGeom>
          </p:spPr>
          <p:txBody>
            <a:bodyPr anchor="t" rtlCol="false" tIns="0" lIns="0" bIns="0" rIns="0">
              <a:spAutoFit/>
            </a:bodyPr>
            <a:lstStyle/>
            <a:p>
              <a:pPr marL="0" indent="0" lvl="0">
                <a:lnSpc>
                  <a:spcPts val="3359"/>
                </a:lnSpc>
                <a:spcBef>
                  <a:spcPct val="0"/>
                </a:spcBef>
              </a:pPr>
              <a:r>
                <a:rPr lang="en-US" sz="2799">
                  <a:solidFill>
                    <a:srgbClr val="CAB458"/>
                  </a:solidFill>
                  <a:latin typeface="Open Sans Bold"/>
                </a:rPr>
                <a:t>Create a GitHub Account</a:t>
              </a:r>
            </a:p>
          </p:txBody>
        </p:sp>
        <p:sp>
          <p:nvSpPr>
            <p:cNvPr name="TextBox 10" id="10"/>
            <p:cNvSpPr txBox="true"/>
            <p:nvPr/>
          </p:nvSpPr>
          <p:spPr>
            <a:xfrm rot="0">
              <a:off x="0" y="1487677"/>
              <a:ext cx="5438211" cy="1004993"/>
            </a:xfrm>
            <a:prstGeom prst="rect">
              <a:avLst/>
            </a:prstGeom>
          </p:spPr>
          <p:txBody>
            <a:bodyPr anchor="t" rtlCol="false" tIns="0" lIns="0" bIns="0" rIns="0">
              <a:spAutoFit/>
            </a:bodyPr>
            <a:lstStyle/>
            <a:p>
              <a:pPr marL="0" indent="0" lvl="1">
                <a:lnSpc>
                  <a:spcPts val="3079"/>
                </a:lnSpc>
                <a:spcBef>
                  <a:spcPct val="0"/>
                </a:spcBef>
              </a:pPr>
              <a:r>
                <a:rPr lang="en-US" sz="2199">
                  <a:solidFill>
                    <a:srgbClr val="CAB458"/>
                  </a:solidFill>
                  <a:latin typeface="Open Sans"/>
                </a:rPr>
                <a:t>Create an account on </a:t>
              </a:r>
              <a:r>
                <a:rPr lang="en-US" sz="2199" u="sng">
                  <a:solidFill>
                    <a:srgbClr val="CAB458"/>
                  </a:solidFill>
                  <a:latin typeface="Open Sans"/>
                  <a:hlinkClick r:id="rId3" tooltip="https://github.com/"/>
                </a:rPr>
                <a:t>GitHub.com here</a:t>
              </a:r>
              <a:r>
                <a:rPr lang="en-US" sz="2199">
                  <a:solidFill>
                    <a:srgbClr val="CAB458"/>
                  </a:solidFill>
                  <a:latin typeface="Open Sans"/>
                </a:rPr>
                <a:t>.</a:t>
              </a:r>
            </a:p>
          </p:txBody>
        </p:sp>
      </p:grpSp>
      <p:sp>
        <p:nvSpPr>
          <p:cNvPr name="TextBox 11" id="11"/>
          <p:cNvSpPr txBox="true"/>
          <p:nvPr/>
        </p:nvSpPr>
        <p:spPr>
          <a:xfrm rot="0">
            <a:off x="7104671" y="5405154"/>
            <a:ext cx="4078658" cy="838200"/>
          </a:xfrm>
          <a:prstGeom prst="rect">
            <a:avLst/>
          </a:prstGeom>
        </p:spPr>
        <p:txBody>
          <a:bodyPr anchor="t" rtlCol="false" tIns="0" lIns="0" bIns="0" rIns="0">
            <a:spAutoFit/>
          </a:bodyPr>
          <a:lstStyle/>
          <a:p>
            <a:pPr marL="0" indent="0" lvl="0">
              <a:lnSpc>
                <a:spcPts val="3359"/>
              </a:lnSpc>
              <a:spcBef>
                <a:spcPct val="0"/>
              </a:spcBef>
            </a:pPr>
            <a:r>
              <a:rPr lang="en-US" sz="2799">
                <a:solidFill>
                  <a:srgbClr val="CAB458"/>
                </a:solidFill>
                <a:latin typeface="Open Sans Bold"/>
              </a:rPr>
              <a:t>Connect your GitHub to your Git account</a:t>
            </a:r>
          </a:p>
        </p:txBody>
      </p:sp>
      <p:sp>
        <p:nvSpPr>
          <p:cNvPr name="TextBox 12" id="12"/>
          <p:cNvSpPr txBox="true"/>
          <p:nvPr/>
        </p:nvSpPr>
        <p:spPr>
          <a:xfrm rot="0">
            <a:off x="3359641" y="6612745"/>
            <a:ext cx="11568718" cy="3152775"/>
          </a:xfrm>
          <a:prstGeom prst="rect">
            <a:avLst/>
          </a:prstGeom>
        </p:spPr>
        <p:txBody>
          <a:bodyPr anchor="t" rtlCol="false" tIns="0" lIns="0" bIns="0" rIns="0">
            <a:spAutoFit/>
          </a:bodyPr>
          <a:lstStyle/>
          <a:p>
            <a:pPr>
              <a:lnSpc>
                <a:spcPts val="2305"/>
              </a:lnSpc>
              <a:spcBef>
                <a:spcPct val="0"/>
              </a:spcBef>
            </a:pPr>
            <a:r>
              <a:rPr lang="en-US" sz="1921">
                <a:solidFill>
                  <a:srgbClr val="CAB458"/>
                </a:solidFill>
                <a:latin typeface="Open Sans"/>
              </a:rPr>
              <a:t>You'll do this from your terminal.</a:t>
            </a:r>
          </a:p>
          <a:p>
            <a:pPr>
              <a:lnSpc>
                <a:spcPts val="2305"/>
              </a:lnSpc>
              <a:spcBef>
                <a:spcPct val="0"/>
              </a:spcBef>
            </a:pPr>
          </a:p>
          <a:p>
            <a:pPr marL="371584" indent="-185792" lvl="1">
              <a:lnSpc>
                <a:spcPts val="2065"/>
              </a:lnSpc>
              <a:buFont typeface="Arial"/>
              <a:buChar char="•"/>
            </a:pPr>
            <a:r>
              <a:rPr lang="en-US" sz="1721">
                <a:solidFill>
                  <a:srgbClr val="CAB458"/>
                </a:solidFill>
                <a:latin typeface="Open Sans"/>
              </a:rPr>
              <a:t>To set your Git username, type this in your terminal:</a:t>
            </a:r>
          </a:p>
          <a:p>
            <a:pPr>
              <a:lnSpc>
                <a:spcPts val="2065"/>
              </a:lnSpc>
              <a:spcBef>
                <a:spcPct val="0"/>
              </a:spcBef>
            </a:pPr>
            <a:r>
              <a:rPr lang="en-US" sz="1721">
                <a:solidFill>
                  <a:srgbClr val="CE3181"/>
                </a:solidFill>
                <a:latin typeface="Fira Code"/>
              </a:rPr>
              <a:t>git config --global user.name "Segun Ajibola"</a:t>
            </a:r>
          </a:p>
          <a:p>
            <a:pPr marL="371584" indent="-185792" lvl="1">
              <a:lnSpc>
                <a:spcPts val="2065"/>
              </a:lnSpc>
              <a:buFont typeface="Arial"/>
              <a:buChar char="•"/>
            </a:pPr>
            <a:r>
              <a:rPr lang="en-US" sz="1721">
                <a:solidFill>
                  <a:srgbClr val="CAB458"/>
                </a:solidFill>
                <a:latin typeface="Open Sans"/>
              </a:rPr>
              <a:t>To confirm that you have set your Git username correctly, type this:</a:t>
            </a:r>
          </a:p>
          <a:p>
            <a:pPr>
              <a:lnSpc>
                <a:spcPts val="2065"/>
              </a:lnSpc>
              <a:spcBef>
                <a:spcPct val="0"/>
              </a:spcBef>
            </a:pPr>
            <a:r>
              <a:rPr lang="en-US" sz="1721">
                <a:solidFill>
                  <a:srgbClr val="CE3181"/>
                </a:solidFill>
                <a:latin typeface="Fira Code"/>
              </a:rPr>
              <a:t>git config --global user.name</a:t>
            </a:r>
          </a:p>
          <a:p>
            <a:pPr marL="371584" indent="-185792" lvl="1">
              <a:lnSpc>
                <a:spcPts val="2065"/>
              </a:lnSpc>
              <a:spcBef>
                <a:spcPct val="0"/>
              </a:spcBef>
              <a:buFont typeface="Arial"/>
              <a:buChar char="•"/>
            </a:pPr>
            <a:r>
              <a:rPr lang="en-US" sz="1721">
                <a:solidFill>
                  <a:srgbClr val="CAB458"/>
                </a:solidFill>
                <a:latin typeface="Open Sans"/>
              </a:rPr>
              <a:t>You should have "Segun Ajibola" as the output. </a:t>
            </a:r>
            <a:r>
              <a:rPr lang="en-US" sz="1721">
                <a:solidFill>
                  <a:srgbClr val="CAB458"/>
                </a:solidFill>
                <a:latin typeface="Open Sans"/>
              </a:rPr>
              <a:t>To set your Git email, type this in your terminal:</a:t>
            </a:r>
          </a:p>
          <a:p>
            <a:pPr>
              <a:lnSpc>
                <a:spcPts val="2065"/>
              </a:lnSpc>
              <a:spcBef>
                <a:spcPct val="0"/>
              </a:spcBef>
            </a:pPr>
            <a:r>
              <a:rPr lang="en-US" sz="1721">
                <a:solidFill>
                  <a:srgbClr val="CE3181"/>
                </a:solidFill>
                <a:latin typeface="Fira Code"/>
              </a:rPr>
              <a:t>git config --global user.email "youremail@gmail.com"</a:t>
            </a:r>
          </a:p>
          <a:p>
            <a:pPr marL="371584" indent="-185792" lvl="1">
              <a:lnSpc>
                <a:spcPts val="2065"/>
              </a:lnSpc>
              <a:buFont typeface="Arial"/>
              <a:buChar char="•"/>
            </a:pPr>
            <a:r>
              <a:rPr lang="en-US" sz="1721">
                <a:solidFill>
                  <a:srgbClr val="CAB458"/>
                </a:solidFill>
                <a:latin typeface="Open Sans"/>
              </a:rPr>
              <a:t>To confirm that you have set your Git email correctly, type this:</a:t>
            </a:r>
          </a:p>
          <a:p>
            <a:pPr>
              <a:lnSpc>
                <a:spcPts val="2065"/>
              </a:lnSpc>
              <a:spcBef>
                <a:spcPct val="0"/>
              </a:spcBef>
            </a:pPr>
            <a:r>
              <a:rPr lang="en-US" sz="1721">
                <a:solidFill>
                  <a:srgbClr val="CE3181"/>
                </a:solidFill>
                <a:latin typeface="Fira Code"/>
              </a:rPr>
              <a:t>git config --global user.email</a:t>
            </a:r>
          </a:p>
          <a:p>
            <a:pPr marL="371584" indent="-185792" lvl="1">
              <a:lnSpc>
                <a:spcPts val="2065"/>
              </a:lnSpc>
              <a:spcBef>
                <a:spcPct val="0"/>
              </a:spcBef>
              <a:buFont typeface="Arial"/>
              <a:buChar char="•"/>
            </a:pPr>
            <a:r>
              <a:rPr lang="en-US" sz="1721">
                <a:solidFill>
                  <a:srgbClr val="CAB458"/>
                </a:solidFill>
                <a:latin typeface="Open Sans"/>
              </a:rPr>
              <a:t>You should have "youremail@gmail.com" as the output. </a:t>
            </a:r>
            <a:r>
              <a:rPr lang="en-US" sz="1721">
                <a:solidFill>
                  <a:srgbClr val="CAB458"/>
                </a:solidFill>
                <a:latin typeface="Open Sans"/>
              </a:rPr>
              <a:t>You will be asked to authenticate your GitHub account, so just sign in with the same email to confirm.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F111C"/>
        </a:solidFill>
      </p:bgPr>
    </p:bg>
    <p:spTree>
      <p:nvGrpSpPr>
        <p:cNvPr id="1" name=""/>
        <p:cNvGrpSpPr/>
        <p:nvPr/>
      </p:nvGrpSpPr>
      <p:grpSpPr>
        <a:xfrm>
          <a:off x="0" y="0"/>
          <a:ext cx="0" cy="0"/>
          <a:chOff x="0" y="0"/>
          <a:chExt cx="0" cy="0"/>
        </a:xfrm>
      </p:grpSpPr>
      <p:sp>
        <p:nvSpPr>
          <p:cNvPr name="Freeform 2" id="2"/>
          <p:cNvSpPr/>
          <p:nvPr/>
        </p:nvSpPr>
        <p:spPr>
          <a:xfrm flipH="true" flipV="false" rot="0">
            <a:off x="1977320" y="2157304"/>
            <a:ext cx="6662911" cy="5972391"/>
          </a:xfrm>
          <a:custGeom>
            <a:avLst/>
            <a:gdLst/>
            <a:ahLst/>
            <a:cxnLst/>
            <a:rect r="r" b="b" t="t" l="l"/>
            <a:pathLst>
              <a:path h="5972391" w="6662911">
                <a:moveTo>
                  <a:pt x="6662911" y="0"/>
                </a:moveTo>
                <a:lnTo>
                  <a:pt x="0" y="0"/>
                </a:lnTo>
                <a:lnTo>
                  <a:pt x="0" y="5972392"/>
                </a:lnTo>
                <a:lnTo>
                  <a:pt x="6662911" y="5972392"/>
                </a:lnTo>
                <a:lnTo>
                  <a:pt x="6662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6078" y="2239426"/>
            <a:ext cx="6086475" cy="5671195"/>
            <a:chOff x="0" y="0"/>
            <a:chExt cx="8115300" cy="7561593"/>
          </a:xfrm>
        </p:grpSpPr>
        <p:sp>
          <p:nvSpPr>
            <p:cNvPr name="TextBox 4" id="4"/>
            <p:cNvSpPr txBox="true"/>
            <p:nvPr/>
          </p:nvSpPr>
          <p:spPr>
            <a:xfrm rot="0">
              <a:off x="0" y="0"/>
              <a:ext cx="8115300" cy="5486400"/>
            </a:xfrm>
            <a:prstGeom prst="rect">
              <a:avLst/>
            </a:prstGeom>
          </p:spPr>
          <p:txBody>
            <a:bodyPr anchor="t" rtlCol="false" tIns="0" lIns="0" bIns="0" rIns="0">
              <a:spAutoFit/>
            </a:bodyPr>
            <a:lstStyle/>
            <a:p>
              <a:pPr>
                <a:lnSpc>
                  <a:spcPts val="10800"/>
                </a:lnSpc>
              </a:pPr>
              <a:r>
                <a:rPr lang="en-US" sz="9000">
                  <a:solidFill>
                    <a:srgbClr val="CAB458"/>
                  </a:solidFill>
                  <a:latin typeface="Open Sans"/>
                </a:rPr>
                <a:t>Do you have any questions?</a:t>
              </a:r>
            </a:p>
          </p:txBody>
        </p:sp>
        <p:sp>
          <p:nvSpPr>
            <p:cNvPr name="TextBox 5" id="5"/>
            <p:cNvSpPr txBox="true"/>
            <p:nvPr/>
          </p:nvSpPr>
          <p:spPr>
            <a:xfrm rot="0">
              <a:off x="0" y="7014435"/>
              <a:ext cx="8115300" cy="547158"/>
            </a:xfrm>
            <a:prstGeom prst="rect">
              <a:avLst/>
            </a:prstGeom>
          </p:spPr>
          <p:txBody>
            <a:bodyPr anchor="t" rtlCol="false" tIns="0" lIns="0" bIns="0" rIns="0">
              <a:spAutoFit/>
            </a:bodyPr>
            <a:lstStyle/>
            <a:p>
              <a:pPr>
                <a:lnSpc>
                  <a:spcPts val="3499"/>
                </a:lnSpc>
              </a:pPr>
              <a:r>
                <a:rPr lang="en-US" sz="2499">
                  <a:solidFill>
                    <a:srgbClr val="CAB458"/>
                  </a:solidFill>
                  <a:latin typeface="Open Sans"/>
                </a:rPr>
                <a:t>Thanks for your attention:)</a:t>
              </a:r>
            </a:p>
          </p:txBody>
        </p:sp>
        <p:sp>
          <p:nvSpPr>
            <p:cNvPr name="AutoShape 6" id="6"/>
            <p:cNvSpPr/>
            <p:nvPr/>
          </p:nvSpPr>
          <p:spPr>
            <a:xfrm>
              <a:off x="0" y="6357179"/>
              <a:ext cx="2105150" cy="0"/>
            </a:xfrm>
            <a:prstGeom prst="line">
              <a:avLst/>
            </a:prstGeom>
            <a:ln cap="flat" w="50800">
              <a:solidFill>
                <a:srgbClr val="CAB458"/>
              </a:solidFill>
              <a:prstDash val="solid"/>
              <a:headEnd type="none" len="sm" w="sm"/>
              <a:tailEnd type="none" len="sm" w="sm"/>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F111C"/>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944100" y="1377893"/>
          <a:ext cx="7277100" cy="7493114"/>
        </p:xfrm>
        <a:graphic>
          <a:graphicData uri="http://schemas.openxmlformats.org/drawingml/2006/table">
            <a:tbl>
              <a:tblPr/>
              <a:tblGrid>
                <a:gridCol w="7277100"/>
              </a:tblGrid>
              <a:tr h="1248852">
                <a:tc>
                  <a:txBody>
                    <a:bodyPr anchor="t" rtlCol="false"/>
                    <a:lstStyle/>
                    <a:p>
                      <a:pPr algn="l">
                        <a:lnSpc>
                          <a:spcPts val="3499"/>
                        </a:lnSpc>
                        <a:defRPr/>
                      </a:pPr>
                      <a:r>
                        <a:rPr lang="en-US" sz="2499">
                          <a:solidFill>
                            <a:srgbClr val="CAB458"/>
                          </a:solidFill>
                          <a:latin typeface="Open Sans"/>
                        </a:rPr>
                        <a:t>Introduction</a:t>
                      </a:r>
                      <a:endParaRPr lang="en-US" sz="1100"/>
                    </a:p>
                  </a:txBody>
                  <a:tcPr marL="190500" marR="190500" marT="190500" marB="190500" anchor="ctr">
                    <a:lnL cmpd="sng" algn="ctr" cap="flat" w="9525">
                      <a:solidFill>
                        <a:srgbClr val="CAB458"/>
                      </a:solidFill>
                      <a:prstDash val="solid"/>
                      <a:round/>
                      <a:headEnd type="none" w="med" len="med"/>
                      <a:tailEnd type="none" w="med" len="med"/>
                    </a:lnL>
                    <a:lnR cmpd="sng" algn="ctr" cap="flat" w="9525">
                      <a:solidFill>
                        <a:srgbClr val="CAB458"/>
                      </a:solidFill>
                      <a:prstDash val="solid"/>
                      <a:round/>
                      <a:headEnd type="none" w="med" len="med"/>
                      <a:tailEnd type="none" w="med" len="med"/>
                    </a:lnR>
                    <a:lnT cmpd="sng" algn="ctr" cap="flat" w="9525">
                      <a:solidFill>
                        <a:srgbClr val="CAB458"/>
                      </a:solidFill>
                      <a:prstDash val="solid"/>
                      <a:round/>
                      <a:headEnd type="none" w="med" len="med"/>
                      <a:tailEnd type="none" w="med" len="med"/>
                    </a:lnT>
                    <a:lnB cmpd="sng" algn="ctr" cap="flat" w="9525">
                      <a:solidFill>
                        <a:srgbClr val="CAB458"/>
                      </a:solidFill>
                      <a:prstDash val="solid"/>
                      <a:round/>
                      <a:headEnd type="none" w="med" len="med"/>
                      <a:tailEnd type="none" w="med" len="med"/>
                    </a:lnB>
                  </a:tcPr>
                </a:tc>
              </a:tr>
              <a:tr h="1248852">
                <a:tc>
                  <a:txBody>
                    <a:bodyPr anchor="t" rtlCol="false"/>
                    <a:lstStyle/>
                    <a:p>
                      <a:pPr algn="l">
                        <a:lnSpc>
                          <a:spcPts val="3499"/>
                        </a:lnSpc>
                        <a:defRPr/>
                      </a:pPr>
                      <a:r>
                        <a:rPr lang="en-US" sz="2499">
                          <a:solidFill>
                            <a:srgbClr val="CAB458"/>
                          </a:solidFill>
                          <a:latin typeface="Open Sans"/>
                        </a:rPr>
                        <a:t>Why Learn Java?</a:t>
                      </a:r>
                      <a:endParaRPr lang="en-US" sz="1100"/>
                    </a:p>
                  </a:txBody>
                  <a:tcPr marL="190500" marR="190500" marT="190500" marB="190500" anchor="ctr">
                    <a:lnL cmpd="sng" algn="ctr" cap="flat" w="9525">
                      <a:solidFill>
                        <a:srgbClr val="CAB458"/>
                      </a:solidFill>
                      <a:prstDash val="solid"/>
                      <a:round/>
                      <a:headEnd type="none" w="med" len="med"/>
                      <a:tailEnd type="none" w="med" len="med"/>
                    </a:lnL>
                    <a:lnR cmpd="sng" algn="ctr" cap="flat" w="9525">
                      <a:solidFill>
                        <a:srgbClr val="CAB458"/>
                      </a:solidFill>
                      <a:prstDash val="solid"/>
                      <a:round/>
                      <a:headEnd type="none" w="med" len="med"/>
                      <a:tailEnd type="none" w="med" len="med"/>
                    </a:lnR>
                    <a:lnT cmpd="sng" algn="ctr" cap="flat" w="9525">
                      <a:solidFill>
                        <a:srgbClr val="CAB458"/>
                      </a:solidFill>
                      <a:prstDash val="solid"/>
                      <a:round/>
                      <a:headEnd type="none" w="med" len="med"/>
                      <a:tailEnd type="none" w="med" len="med"/>
                    </a:lnT>
                    <a:lnB cmpd="sng" algn="ctr" cap="flat" w="9525">
                      <a:solidFill>
                        <a:srgbClr val="CAB458"/>
                      </a:solidFill>
                      <a:prstDash val="solid"/>
                      <a:round/>
                      <a:headEnd type="none" w="med" len="med"/>
                      <a:tailEnd type="none" w="med" len="med"/>
                    </a:lnB>
                  </a:tcPr>
                </a:tc>
              </a:tr>
              <a:tr h="1248852">
                <a:tc>
                  <a:txBody>
                    <a:bodyPr anchor="t" rtlCol="false"/>
                    <a:lstStyle/>
                    <a:p>
                      <a:pPr algn="l">
                        <a:lnSpc>
                          <a:spcPts val="3499"/>
                        </a:lnSpc>
                        <a:defRPr/>
                      </a:pPr>
                      <a:r>
                        <a:rPr lang="en-US" sz="2499">
                          <a:solidFill>
                            <a:srgbClr val="CAB458"/>
                          </a:solidFill>
                          <a:latin typeface="Open Sans"/>
                        </a:rPr>
                        <a:t>Career Opportunities</a:t>
                      </a:r>
                      <a:endParaRPr lang="en-US" sz="1100"/>
                    </a:p>
                  </a:txBody>
                  <a:tcPr marL="190500" marR="190500" marT="190500" marB="190500" anchor="ctr">
                    <a:lnL cmpd="sng" algn="ctr" cap="flat" w="9525">
                      <a:solidFill>
                        <a:srgbClr val="CAB458"/>
                      </a:solidFill>
                      <a:prstDash val="solid"/>
                      <a:round/>
                      <a:headEnd type="none" w="med" len="med"/>
                      <a:tailEnd type="none" w="med" len="med"/>
                    </a:lnL>
                    <a:lnR cmpd="sng" algn="ctr" cap="flat" w="9525">
                      <a:solidFill>
                        <a:srgbClr val="CAB458"/>
                      </a:solidFill>
                      <a:prstDash val="solid"/>
                      <a:round/>
                      <a:headEnd type="none" w="med" len="med"/>
                      <a:tailEnd type="none" w="med" len="med"/>
                    </a:lnR>
                    <a:lnT cmpd="sng" algn="ctr" cap="flat" w="9525">
                      <a:solidFill>
                        <a:srgbClr val="CAB458"/>
                      </a:solidFill>
                      <a:prstDash val="solid"/>
                      <a:round/>
                      <a:headEnd type="none" w="med" len="med"/>
                      <a:tailEnd type="none" w="med" len="med"/>
                    </a:lnT>
                    <a:lnB cmpd="sng" algn="ctr" cap="flat" w="9525">
                      <a:solidFill>
                        <a:srgbClr val="CAB458"/>
                      </a:solidFill>
                      <a:prstDash val="solid"/>
                      <a:round/>
                      <a:headEnd type="none" w="med" len="med"/>
                      <a:tailEnd type="none" w="med" len="med"/>
                    </a:lnB>
                  </a:tcPr>
                </a:tc>
              </a:tr>
              <a:tr h="1248852">
                <a:tc>
                  <a:txBody>
                    <a:bodyPr anchor="t" rtlCol="false"/>
                    <a:lstStyle/>
                    <a:p>
                      <a:pPr algn="l">
                        <a:lnSpc>
                          <a:spcPts val="3499"/>
                        </a:lnSpc>
                        <a:defRPr/>
                      </a:pPr>
                      <a:r>
                        <a:rPr lang="en-US" sz="2499">
                          <a:solidFill>
                            <a:srgbClr val="CAB458"/>
                          </a:solidFill>
                          <a:latin typeface="Open Sans"/>
                        </a:rPr>
                        <a:t>Java’s Impact</a:t>
                      </a:r>
                      <a:endParaRPr lang="en-US" sz="1100"/>
                    </a:p>
                  </a:txBody>
                  <a:tcPr marL="190500" marR="190500" marT="190500" marB="190500" anchor="ctr">
                    <a:lnL cmpd="sng" algn="ctr" cap="flat" w="9525">
                      <a:solidFill>
                        <a:srgbClr val="CAB458"/>
                      </a:solidFill>
                      <a:prstDash val="solid"/>
                      <a:round/>
                      <a:headEnd type="none" w="med" len="med"/>
                      <a:tailEnd type="none" w="med" len="med"/>
                    </a:lnL>
                    <a:lnR cmpd="sng" algn="ctr" cap="flat" w="9525">
                      <a:solidFill>
                        <a:srgbClr val="CAB458"/>
                      </a:solidFill>
                      <a:prstDash val="solid"/>
                      <a:round/>
                      <a:headEnd type="none" w="med" len="med"/>
                      <a:tailEnd type="none" w="med" len="med"/>
                    </a:lnR>
                    <a:lnT cmpd="sng" algn="ctr" cap="flat" w="9525">
                      <a:solidFill>
                        <a:srgbClr val="CAB458"/>
                      </a:solidFill>
                      <a:prstDash val="solid"/>
                      <a:round/>
                      <a:headEnd type="none" w="med" len="med"/>
                      <a:tailEnd type="none" w="med" len="med"/>
                    </a:lnT>
                    <a:lnB cmpd="sng" algn="ctr" cap="flat" w="9525">
                      <a:solidFill>
                        <a:srgbClr val="CAB458"/>
                      </a:solidFill>
                      <a:prstDash val="solid"/>
                      <a:round/>
                      <a:headEnd type="none" w="med" len="med"/>
                      <a:tailEnd type="none" w="med" len="med"/>
                    </a:lnB>
                  </a:tcPr>
                </a:tc>
              </a:tr>
              <a:tr h="1248852">
                <a:tc>
                  <a:txBody>
                    <a:bodyPr anchor="t" rtlCol="false"/>
                    <a:lstStyle/>
                    <a:p>
                      <a:pPr algn="l">
                        <a:lnSpc>
                          <a:spcPts val="3499"/>
                        </a:lnSpc>
                        <a:defRPr/>
                      </a:pPr>
                      <a:r>
                        <a:rPr lang="en-US" sz="2499">
                          <a:solidFill>
                            <a:srgbClr val="CAB458"/>
                          </a:solidFill>
                          <a:latin typeface="Open Sans"/>
                        </a:rPr>
                        <a:t>Our Learning Roadmap</a:t>
                      </a:r>
                      <a:endParaRPr lang="en-US" sz="1100"/>
                    </a:p>
                  </a:txBody>
                  <a:tcPr marL="190500" marR="190500" marT="190500" marB="190500" anchor="ctr">
                    <a:lnL cmpd="sng" algn="ctr" cap="flat" w="9525">
                      <a:solidFill>
                        <a:srgbClr val="CAB458"/>
                      </a:solidFill>
                      <a:prstDash val="solid"/>
                      <a:round/>
                      <a:headEnd type="none" w="med" len="med"/>
                      <a:tailEnd type="none" w="med" len="med"/>
                    </a:lnL>
                    <a:lnR cmpd="sng" algn="ctr" cap="flat" w="9525">
                      <a:solidFill>
                        <a:srgbClr val="CAB458"/>
                      </a:solidFill>
                      <a:prstDash val="solid"/>
                      <a:round/>
                      <a:headEnd type="none" w="med" len="med"/>
                      <a:tailEnd type="none" w="med" len="med"/>
                    </a:lnR>
                    <a:lnT cmpd="sng" algn="ctr" cap="flat" w="9525">
                      <a:solidFill>
                        <a:srgbClr val="CAB458"/>
                      </a:solidFill>
                      <a:prstDash val="solid"/>
                      <a:round/>
                      <a:headEnd type="none" w="med" len="med"/>
                      <a:tailEnd type="none" w="med" len="med"/>
                    </a:lnT>
                    <a:lnB cmpd="sng" algn="ctr" cap="flat" w="9525">
                      <a:solidFill>
                        <a:srgbClr val="CAB458"/>
                      </a:solidFill>
                      <a:prstDash val="solid"/>
                      <a:round/>
                      <a:headEnd type="none" w="med" len="med"/>
                      <a:tailEnd type="none" w="med" len="med"/>
                    </a:lnB>
                  </a:tcPr>
                </a:tc>
              </a:tr>
              <a:tr h="1248852">
                <a:tc>
                  <a:txBody>
                    <a:bodyPr anchor="t" rtlCol="false"/>
                    <a:lstStyle/>
                    <a:p>
                      <a:pPr algn="l">
                        <a:lnSpc>
                          <a:spcPts val="3499"/>
                        </a:lnSpc>
                        <a:defRPr/>
                      </a:pPr>
                      <a:r>
                        <a:rPr lang="en-US" sz="2499">
                          <a:solidFill>
                            <a:srgbClr val="CAB458"/>
                          </a:solidFill>
                          <a:latin typeface="Open Sans"/>
                        </a:rPr>
                        <a:t>Setting The Stage</a:t>
                      </a:r>
                      <a:endParaRPr lang="en-US" sz="1100"/>
                    </a:p>
                  </a:txBody>
                  <a:tcPr marL="190500" marR="190500" marT="190500" marB="190500" anchor="ctr">
                    <a:lnL cmpd="sng" algn="ctr" cap="flat" w="9525">
                      <a:solidFill>
                        <a:srgbClr val="CAB458"/>
                      </a:solidFill>
                      <a:prstDash val="solid"/>
                      <a:round/>
                      <a:headEnd type="none" w="med" len="med"/>
                      <a:tailEnd type="none" w="med" len="med"/>
                    </a:lnL>
                    <a:lnR cmpd="sng" algn="ctr" cap="flat" w="9525">
                      <a:solidFill>
                        <a:srgbClr val="CAB458"/>
                      </a:solidFill>
                      <a:prstDash val="solid"/>
                      <a:round/>
                      <a:headEnd type="none" w="med" len="med"/>
                      <a:tailEnd type="none" w="med" len="med"/>
                    </a:lnR>
                    <a:lnT cmpd="sng" algn="ctr" cap="flat" w="9525">
                      <a:solidFill>
                        <a:srgbClr val="CAB458"/>
                      </a:solidFill>
                      <a:prstDash val="solid"/>
                      <a:round/>
                      <a:headEnd type="none" w="med" len="med"/>
                      <a:tailEnd type="none" w="med" len="med"/>
                    </a:lnT>
                    <a:lnB cmpd="sng" algn="ctr" cap="flat" w="9525">
                      <a:solidFill>
                        <a:srgbClr val="CAB458"/>
                      </a:solidFill>
                      <a:prstDash val="solid"/>
                      <a:round/>
                      <a:headEnd type="none" w="med" len="med"/>
                      <a:tailEnd type="none" w="med" len="med"/>
                    </a:lnB>
                  </a:tcPr>
                </a:tc>
              </a:tr>
            </a:tbl>
          </a:graphicData>
        </a:graphic>
      </p:graphicFrame>
      <p:sp>
        <p:nvSpPr>
          <p:cNvPr name="Freeform 3" id="3"/>
          <p:cNvSpPr/>
          <p:nvPr/>
        </p:nvSpPr>
        <p:spPr>
          <a:xfrm flipH="false" flipV="false" rot="0">
            <a:off x="3719718" y="4369025"/>
            <a:ext cx="2618042" cy="4114800"/>
          </a:xfrm>
          <a:custGeom>
            <a:avLst/>
            <a:gdLst/>
            <a:ahLst/>
            <a:cxnLst/>
            <a:rect r="r" b="b" t="t" l="l"/>
            <a:pathLst>
              <a:path h="4114800" w="2618042">
                <a:moveTo>
                  <a:pt x="0" y="0"/>
                </a:moveTo>
                <a:lnTo>
                  <a:pt x="2618041" y="0"/>
                </a:lnTo>
                <a:lnTo>
                  <a:pt x="261804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33550" y="1737016"/>
            <a:ext cx="6590377" cy="2191964"/>
            <a:chOff x="0" y="0"/>
            <a:chExt cx="8787170" cy="2922618"/>
          </a:xfrm>
        </p:grpSpPr>
        <p:sp>
          <p:nvSpPr>
            <p:cNvPr name="TextBox 5" id="5"/>
            <p:cNvSpPr txBox="true"/>
            <p:nvPr/>
          </p:nvSpPr>
          <p:spPr>
            <a:xfrm rot="0">
              <a:off x="0" y="0"/>
              <a:ext cx="8787170" cy="1828800"/>
            </a:xfrm>
            <a:prstGeom prst="rect">
              <a:avLst/>
            </a:prstGeom>
          </p:spPr>
          <p:txBody>
            <a:bodyPr anchor="t" rtlCol="false" tIns="0" lIns="0" bIns="0" rIns="0">
              <a:spAutoFit/>
            </a:bodyPr>
            <a:lstStyle/>
            <a:p>
              <a:pPr algn="ctr">
                <a:lnSpc>
                  <a:spcPts val="10800"/>
                </a:lnSpc>
              </a:pPr>
              <a:r>
                <a:rPr lang="en-US" sz="9000">
                  <a:solidFill>
                    <a:srgbClr val="CAB458"/>
                  </a:solidFill>
                  <a:latin typeface="Open Sans"/>
                </a:rPr>
                <a:t>Java Starter</a:t>
              </a:r>
            </a:p>
          </p:txBody>
        </p:sp>
        <p:sp>
          <p:nvSpPr>
            <p:cNvPr name="TextBox 6" id="6"/>
            <p:cNvSpPr txBox="true"/>
            <p:nvPr/>
          </p:nvSpPr>
          <p:spPr>
            <a:xfrm rot="0">
              <a:off x="0" y="2313018"/>
              <a:ext cx="8787170" cy="609600"/>
            </a:xfrm>
            <a:prstGeom prst="rect">
              <a:avLst/>
            </a:prstGeom>
          </p:spPr>
          <p:txBody>
            <a:bodyPr anchor="t" rtlCol="false" tIns="0" lIns="0" bIns="0" rIns="0">
              <a:spAutoFit/>
            </a:bodyPr>
            <a:lstStyle/>
            <a:p>
              <a:pPr algn="ctr">
                <a:lnSpc>
                  <a:spcPts val="3600"/>
                </a:lnSpc>
              </a:pPr>
              <a:r>
                <a:rPr lang="en-US" sz="3000">
                  <a:solidFill>
                    <a:srgbClr val="CAB458"/>
                  </a:solidFill>
                  <a:latin typeface="Open Sans Bold"/>
                </a:rPr>
                <a:t>Welcome to the Bootcamp!</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F111C"/>
        </a:solidFill>
      </p:bgPr>
    </p:bg>
    <p:spTree>
      <p:nvGrpSpPr>
        <p:cNvPr id="1" name=""/>
        <p:cNvGrpSpPr/>
        <p:nvPr/>
      </p:nvGrpSpPr>
      <p:grpSpPr>
        <a:xfrm>
          <a:off x="0" y="0"/>
          <a:ext cx="0" cy="0"/>
          <a:chOff x="0" y="0"/>
          <a:chExt cx="0" cy="0"/>
        </a:xfrm>
      </p:grpSpPr>
      <p:sp>
        <p:nvSpPr>
          <p:cNvPr name="AutoShape 2" id="2"/>
          <p:cNvSpPr/>
          <p:nvPr/>
        </p:nvSpPr>
        <p:spPr>
          <a:xfrm>
            <a:off x="8474026" y="7645400"/>
            <a:ext cx="1339948" cy="0"/>
          </a:xfrm>
          <a:prstGeom prst="line">
            <a:avLst/>
          </a:prstGeom>
          <a:ln cap="flat" w="38100">
            <a:solidFill>
              <a:srgbClr val="CE3181"/>
            </a:solidFill>
            <a:prstDash val="solid"/>
            <a:headEnd type="none" len="sm" w="sm"/>
            <a:tailEnd type="none" len="sm" w="sm"/>
          </a:ln>
        </p:spPr>
      </p:sp>
      <p:sp>
        <p:nvSpPr>
          <p:cNvPr name="Freeform 3" id="3"/>
          <p:cNvSpPr/>
          <p:nvPr/>
        </p:nvSpPr>
        <p:spPr>
          <a:xfrm flipH="false" flipV="false" rot="0">
            <a:off x="1655198" y="1241329"/>
            <a:ext cx="3615721" cy="3615721"/>
          </a:xfrm>
          <a:custGeom>
            <a:avLst/>
            <a:gdLst/>
            <a:ahLst/>
            <a:cxnLst/>
            <a:rect r="r" b="b" t="t" l="l"/>
            <a:pathLst>
              <a:path h="3615721" w="3615721">
                <a:moveTo>
                  <a:pt x="0" y="0"/>
                </a:moveTo>
                <a:lnTo>
                  <a:pt x="3615721" y="0"/>
                </a:lnTo>
                <a:lnTo>
                  <a:pt x="3615721" y="3615720"/>
                </a:lnTo>
                <a:lnTo>
                  <a:pt x="0" y="3615720"/>
                </a:lnTo>
                <a:lnTo>
                  <a:pt x="0" y="0"/>
                </a:lnTo>
                <a:close/>
              </a:path>
            </a:pathLst>
          </a:custGeom>
          <a:blipFill>
            <a:blip r:embed="rId2"/>
            <a:stretch>
              <a:fillRect l="0" t="0" r="0" b="0"/>
            </a:stretch>
          </a:blipFill>
        </p:spPr>
      </p:sp>
      <p:sp>
        <p:nvSpPr>
          <p:cNvPr name="Freeform 4" id="4"/>
          <p:cNvSpPr/>
          <p:nvPr/>
        </p:nvSpPr>
        <p:spPr>
          <a:xfrm flipH="false" flipV="false" rot="0">
            <a:off x="12356876" y="1077768"/>
            <a:ext cx="2812575" cy="3440295"/>
          </a:xfrm>
          <a:custGeom>
            <a:avLst/>
            <a:gdLst/>
            <a:ahLst/>
            <a:cxnLst/>
            <a:rect r="r" b="b" t="t" l="l"/>
            <a:pathLst>
              <a:path h="3440295" w="2812575">
                <a:moveTo>
                  <a:pt x="0" y="0"/>
                </a:moveTo>
                <a:lnTo>
                  <a:pt x="2812575" y="0"/>
                </a:lnTo>
                <a:lnTo>
                  <a:pt x="2812575" y="3440295"/>
                </a:lnTo>
                <a:lnTo>
                  <a:pt x="0" y="3440295"/>
                </a:lnTo>
                <a:lnTo>
                  <a:pt x="0" y="0"/>
                </a:lnTo>
                <a:close/>
              </a:path>
            </a:pathLst>
          </a:custGeom>
          <a:blipFill>
            <a:blip r:embed="rId3"/>
            <a:stretch>
              <a:fillRect l="0" t="0" r="0" b="0"/>
            </a:stretch>
          </a:blipFill>
        </p:spPr>
      </p:sp>
      <p:sp>
        <p:nvSpPr>
          <p:cNvPr name="TextBox 5" id="5"/>
          <p:cNvSpPr txBox="true"/>
          <p:nvPr/>
        </p:nvSpPr>
        <p:spPr>
          <a:xfrm rot="0">
            <a:off x="4524836" y="5845724"/>
            <a:ext cx="9238327" cy="1219200"/>
          </a:xfrm>
          <a:prstGeom prst="rect">
            <a:avLst/>
          </a:prstGeom>
        </p:spPr>
        <p:txBody>
          <a:bodyPr anchor="t" rtlCol="false" tIns="0" lIns="0" bIns="0" rIns="0">
            <a:spAutoFit/>
          </a:bodyPr>
          <a:lstStyle/>
          <a:p>
            <a:pPr algn="ctr">
              <a:lnSpc>
                <a:spcPts val="9600"/>
              </a:lnSpc>
            </a:pPr>
            <a:r>
              <a:rPr lang="en-US" sz="8000">
                <a:solidFill>
                  <a:srgbClr val="CAB458"/>
                </a:solidFill>
                <a:latin typeface="Open Sans"/>
              </a:rPr>
              <a:t>Introduction</a:t>
            </a:r>
          </a:p>
        </p:txBody>
      </p:sp>
      <p:sp>
        <p:nvSpPr>
          <p:cNvPr name="TextBox 6" id="6"/>
          <p:cNvSpPr txBox="true"/>
          <p:nvPr/>
        </p:nvSpPr>
        <p:spPr>
          <a:xfrm rot="0">
            <a:off x="4524836" y="8178800"/>
            <a:ext cx="9238327" cy="422275"/>
          </a:xfrm>
          <a:prstGeom prst="rect">
            <a:avLst/>
          </a:prstGeom>
        </p:spPr>
        <p:txBody>
          <a:bodyPr anchor="t" rtlCol="false" tIns="0" lIns="0" bIns="0" rIns="0">
            <a:spAutoFit/>
          </a:bodyPr>
          <a:lstStyle/>
          <a:p>
            <a:pPr algn="ctr">
              <a:lnSpc>
                <a:spcPts val="3499"/>
              </a:lnSpc>
            </a:pPr>
            <a:r>
              <a:rPr lang="en-US" sz="2499">
                <a:solidFill>
                  <a:srgbClr val="CAB458"/>
                </a:solidFill>
                <a:latin typeface="Open Sans"/>
              </a:rPr>
              <a:t>Info about your instructor</a:t>
            </a:r>
          </a:p>
        </p:txBody>
      </p:sp>
      <p:sp>
        <p:nvSpPr>
          <p:cNvPr name="TextBox 7" id="7"/>
          <p:cNvSpPr txBox="true"/>
          <p:nvPr/>
        </p:nvSpPr>
        <p:spPr>
          <a:xfrm rot="0">
            <a:off x="12356876" y="4809424"/>
            <a:ext cx="2812575" cy="422275"/>
          </a:xfrm>
          <a:prstGeom prst="rect">
            <a:avLst/>
          </a:prstGeom>
        </p:spPr>
        <p:txBody>
          <a:bodyPr anchor="t" rtlCol="false" tIns="0" lIns="0" bIns="0" rIns="0">
            <a:spAutoFit/>
          </a:bodyPr>
          <a:lstStyle/>
          <a:p>
            <a:pPr algn="ctr">
              <a:lnSpc>
                <a:spcPts val="3499"/>
              </a:lnSpc>
            </a:pPr>
            <a:r>
              <a:rPr lang="en-US" sz="2499">
                <a:solidFill>
                  <a:srgbClr val="CAB458"/>
                </a:solidFill>
                <a:latin typeface="Open Sans"/>
              </a:rPr>
              <a:t>Eyup Barlas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111C"/>
        </a:solidFill>
      </p:bgPr>
    </p:bg>
    <p:spTree>
      <p:nvGrpSpPr>
        <p:cNvPr id="1" name=""/>
        <p:cNvGrpSpPr/>
        <p:nvPr/>
      </p:nvGrpSpPr>
      <p:grpSpPr>
        <a:xfrm>
          <a:off x="0" y="0"/>
          <a:ext cx="0" cy="0"/>
          <a:chOff x="0" y="0"/>
          <a:chExt cx="0" cy="0"/>
        </a:xfrm>
      </p:grpSpPr>
      <p:sp>
        <p:nvSpPr>
          <p:cNvPr name="Freeform 2" id="2"/>
          <p:cNvSpPr/>
          <p:nvPr/>
        </p:nvSpPr>
        <p:spPr>
          <a:xfrm flipH="false" flipV="false" rot="0">
            <a:off x="10282646"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0" t="-8365" r="0" b="-8365"/>
            </a:stretch>
          </a:blipFill>
        </p:spPr>
      </p:sp>
      <p:grpSp>
        <p:nvGrpSpPr>
          <p:cNvPr name="Group 3" id="3"/>
          <p:cNvGrpSpPr/>
          <p:nvPr/>
        </p:nvGrpSpPr>
        <p:grpSpPr>
          <a:xfrm rot="0">
            <a:off x="1592036" y="2234012"/>
            <a:ext cx="7010767" cy="5095368"/>
            <a:chOff x="0" y="0"/>
            <a:chExt cx="9347690" cy="6793824"/>
          </a:xfrm>
        </p:grpSpPr>
        <p:sp>
          <p:nvSpPr>
            <p:cNvPr name="AutoShape 4" id="4"/>
            <p:cNvSpPr/>
            <p:nvPr/>
          </p:nvSpPr>
          <p:spPr>
            <a:xfrm>
              <a:off x="0" y="6768424"/>
              <a:ext cx="1861281" cy="0"/>
            </a:xfrm>
            <a:prstGeom prst="line">
              <a:avLst/>
            </a:prstGeom>
            <a:ln cap="flat" w="50800">
              <a:solidFill>
                <a:srgbClr val="CAB458"/>
              </a:solidFill>
              <a:prstDash val="solid"/>
              <a:headEnd type="none" len="sm" w="sm"/>
              <a:tailEnd type="none" len="sm" w="sm"/>
            </a:ln>
          </p:spPr>
        </p:sp>
        <p:sp>
          <p:nvSpPr>
            <p:cNvPr name="Freeform 5" id="5"/>
            <p:cNvSpPr/>
            <p:nvPr/>
          </p:nvSpPr>
          <p:spPr>
            <a:xfrm flipH="false" flipV="false" rot="0">
              <a:off x="0" y="0"/>
              <a:ext cx="2075660" cy="1958668"/>
            </a:xfrm>
            <a:custGeom>
              <a:avLst/>
              <a:gdLst/>
              <a:ahLst/>
              <a:cxnLst/>
              <a:rect r="r" b="b" t="t" l="l"/>
              <a:pathLst>
                <a:path h="1958668" w="2075660">
                  <a:moveTo>
                    <a:pt x="0" y="0"/>
                  </a:moveTo>
                  <a:lnTo>
                    <a:pt x="2075660" y="0"/>
                  </a:lnTo>
                  <a:lnTo>
                    <a:pt x="2075660" y="1958668"/>
                  </a:lnTo>
                  <a:lnTo>
                    <a:pt x="0" y="1958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2429551"/>
              <a:ext cx="9347690" cy="3657600"/>
            </a:xfrm>
            <a:prstGeom prst="rect">
              <a:avLst/>
            </a:prstGeom>
          </p:spPr>
          <p:txBody>
            <a:bodyPr anchor="t" rtlCol="false" tIns="0" lIns="0" bIns="0" rIns="0">
              <a:spAutoFit/>
            </a:bodyPr>
            <a:lstStyle/>
            <a:p>
              <a:pPr>
                <a:lnSpc>
                  <a:spcPts val="10800"/>
                </a:lnSpc>
              </a:pPr>
              <a:r>
                <a:rPr lang="en-US" sz="9000">
                  <a:solidFill>
                    <a:srgbClr val="CAB458"/>
                  </a:solidFill>
                  <a:latin typeface="Open Sans"/>
                </a:rPr>
                <a:t>Why Learn Java?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F111C"/>
        </a:solidFill>
      </p:bgPr>
    </p:bg>
    <p:spTree>
      <p:nvGrpSpPr>
        <p:cNvPr id="1" name=""/>
        <p:cNvGrpSpPr/>
        <p:nvPr/>
      </p:nvGrpSpPr>
      <p:grpSpPr>
        <a:xfrm>
          <a:off x="0" y="0"/>
          <a:ext cx="0" cy="0"/>
          <a:chOff x="0" y="0"/>
          <a:chExt cx="0" cy="0"/>
        </a:xfrm>
      </p:grpSpPr>
      <p:sp>
        <p:nvSpPr>
          <p:cNvPr name="AutoShape 2" id="2"/>
          <p:cNvSpPr/>
          <p:nvPr/>
        </p:nvSpPr>
        <p:spPr>
          <a:xfrm rot="0">
            <a:off x="0" y="0"/>
            <a:ext cx="9085871" cy="10287000"/>
          </a:xfrm>
          <a:prstGeom prst="rect">
            <a:avLst/>
          </a:prstGeom>
          <a:solidFill>
            <a:srgbClr val="CAB458"/>
          </a:solidFill>
        </p:spPr>
      </p:sp>
      <p:sp>
        <p:nvSpPr>
          <p:cNvPr name="Freeform 3" id="3"/>
          <p:cNvSpPr/>
          <p:nvPr/>
        </p:nvSpPr>
        <p:spPr>
          <a:xfrm flipH="false" flipV="false" rot="0">
            <a:off x="10375122" y="7733096"/>
            <a:ext cx="435546" cy="663574"/>
          </a:xfrm>
          <a:custGeom>
            <a:avLst/>
            <a:gdLst/>
            <a:ahLst/>
            <a:cxnLst/>
            <a:rect r="r" b="b" t="t" l="l"/>
            <a:pathLst>
              <a:path h="663574" w="435546">
                <a:moveTo>
                  <a:pt x="0" y="0"/>
                </a:moveTo>
                <a:lnTo>
                  <a:pt x="435547" y="0"/>
                </a:lnTo>
                <a:lnTo>
                  <a:pt x="435547" y="663574"/>
                </a:lnTo>
                <a:lnTo>
                  <a:pt x="0" y="663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312384" y="4274235"/>
            <a:ext cx="498284" cy="663574"/>
          </a:xfrm>
          <a:custGeom>
            <a:avLst/>
            <a:gdLst/>
            <a:ahLst/>
            <a:cxnLst/>
            <a:rect r="r" b="b" t="t" l="l"/>
            <a:pathLst>
              <a:path h="663574" w="498284">
                <a:moveTo>
                  <a:pt x="0" y="0"/>
                </a:moveTo>
                <a:lnTo>
                  <a:pt x="498285" y="0"/>
                </a:lnTo>
                <a:lnTo>
                  <a:pt x="498285" y="663575"/>
                </a:lnTo>
                <a:lnTo>
                  <a:pt x="0" y="663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30041" y="3444088"/>
            <a:ext cx="8225789" cy="5814212"/>
          </a:xfrm>
          <a:custGeom>
            <a:avLst/>
            <a:gdLst/>
            <a:ahLst/>
            <a:cxnLst/>
            <a:rect r="r" b="b" t="t" l="l"/>
            <a:pathLst>
              <a:path h="5814212" w="8225789">
                <a:moveTo>
                  <a:pt x="0" y="0"/>
                </a:moveTo>
                <a:lnTo>
                  <a:pt x="8225789" y="0"/>
                </a:lnTo>
                <a:lnTo>
                  <a:pt x="8225789" y="5814212"/>
                </a:lnTo>
                <a:lnTo>
                  <a:pt x="0" y="5814212"/>
                </a:lnTo>
                <a:lnTo>
                  <a:pt x="0" y="0"/>
                </a:lnTo>
                <a:close/>
              </a:path>
            </a:pathLst>
          </a:custGeom>
          <a:blipFill>
            <a:blip r:embed="rId6"/>
            <a:stretch>
              <a:fillRect l="0" t="0" r="0" b="0"/>
            </a:stretch>
          </a:blipFill>
        </p:spPr>
      </p:sp>
      <p:sp>
        <p:nvSpPr>
          <p:cNvPr name="TextBox 6" id="6"/>
          <p:cNvSpPr txBox="true"/>
          <p:nvPr/>
        </p:nvSpPr>
        <p:spPr>
          <a:xfrm rot="0">
            <a:off x="878198" y="500863"/>
            <a:ext cx="7329475" cy="2743200"/>
          </a:xfrm>
          <a:prstGeom prst="rect">
            <a:avLst/>
          </a:prstGeom>
        </p:spPr>
        <p:txBody>
          <a:bodyPr anchor="t" rtlCol="false" tIns="0" lIns="0" bIns="0" rIns="0">
            <a:spAutoFit/>
          </a:bodyPr>
          <a:lstStyle/>
          <a:p>
            <a:pPr>
              <a:lnSpc>
                <a:spcPts val="10800"/>
              </a:lnSpc>
            </a:pPr>
            <a:r>
              <a:rPr lang="en-US" sz="9000">
                <a:solidFill>
                  <a:srgbClr val="0F111C"/>
                </a:solidFill>
                <a:latin typeface="Open Sans"/>
              </a:rPr>
              <a:t>A passport to possibilities...</a:t>
            </a:r>
          </a:p>
        </p:txBody>
      </p:sp>
      <p:grpSp>
        <p:nvGrpSpPr>
          <p:cNvPr name="Group 7" id="7"/>
          <p:cNvGrpSpPr/>
          <p:nvPr/>
        </p:nvGrpSpPr>
        <p:grpSpPr>
          <a:xfrm rot="0">
            <a:off x="11498509" y="748781"/>
            <a:ext cx="5417891" cy="3401711"/>
            <a:chOff x="0" y="0"/>
            <a:chExt cx="7223855" cy="4535614"/>
          </a:xfrm>
        </p:grpSpPr>
        <p:sp>
          <p:nvSpPr>
            <p:cNvPr name="TextBox 8" id="8"/>
            <p:cNvSpPr txBox="true"/>
            <p:nvPr/>
          </p:nvSpPr>
          <p:spPr>
            <a:xfrm rot="0">
              <a:off x="0" y="0"/>
              <a:ext cx="7223855" cy="1219200"/>
            </a:xfrm>
            <a:prstGeom prst="rect">
              <a:avLst/>
            </a:prstGeom>
          </p:spPr>
          <p:txBody>
            <a:bodyPr anchor="t" rtlCol="false" tIns="0" lIns="0" bIns="0" rIns="0">
              <a:spAutoFit/>
            </a:bodyPr>
            <a:lstStyle/>
            <a:p>
              <a:pPr marL="0" indent="0" lvl="0">
                <a:lnSpc>
                  <a:spcPts val="3600"/>
                </a:lnSpc>
                <a:spcBef>
                  <a:spcPct val="0"/>
                </a:spcBef>
              </a:pPr>
              <a:r>
                <a:rPr lang="en-US" sz="3000">
                  <a:solidFill>
                    <a:srgbClr val="CAB458"/>
                  </a:solidFill>
                  <a:latin typeface="Open Sans Bold"/>
                </a:rPr>
                <a:t>Industry Dominance / Career Growth</a:t>
              </a:r>
            </a:p>
          </p:txBody>
        </p:sp>
        <p:sp>
          <p:nvSpPr>
            <p:cNvPr name="TextBox 9" id="9"/>
            <p:cNvSpPr txBox="true"/>
            <p:nvPr/>
          </p:nvSpPr>
          <p:spPr>
            <a:xfrm rot="0">
              <a:off x="0" y="1447821"/>
              <a:ext cx="7223855" cy="3087793"/>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CAB458"/>
                  </a:solidFill>
                  <a:latin typeface="Open Sans"/>
                </a:rPr>
                <a:t>Java i</a:t>
              </a:r>
              <a:r>
                <a:rPr lang="en-US" sz="2199">
                  <a:solidFill>
                    <a:srgbClr val="CAB458"/>
                  </a:solidFill>
                  <a:latin typeface="Open Sans"/>
                </a:rPr>
                <a:t>s a tech giant, driving major applications globally.</a:t>
              </a:r>
            </a:p>
            <a:p>
              <a:pPr marL="474979" indent="-237490" lvl="1">
                <a:lnSpc>
                  <a:spcPts val="3079"/>
                </a:lnSpc>
                <a:buFont typeface="Arial"/>
                <a:buChar char="•"/>
              </a:pPr>
              <a:r>
                <a:rPr lang="en-US" sz="2199">
                  <a:solidFill>
                    <a:srgbClr val="CAB458"/>
                  </a:solidFill>
                  <a:latin typeface="Open Sans"/>
                </a:rPr>
                <a:t>Highly valued skill in the job market.</a:t>
              </a:r>
            </a:p>
            <a:p>
              <a:pPr marL="474979" indent="-237490" lvl="1">
                <a:lnSpc>
                  <a:spcPts val="3079"/>
                </a:lnSpc>
                <a:buFont typeface="Arial"/>
                <a:buChar char="•"/>
              </a:pPr>
              <a:r>
                <a:rPr lang="en-US" sz="2199">
                  <a:solidFill>
                    <a:srgbClr val="CAB458"/>
                  </a:solidFill>
                  <a:latin typeface="Open Sans"/>
                </a:rPr>
                <a:t>Opportunities for diverse career paths and leadership roles.</a:t>
              </a:r>
            </a:p>
            <a:p>
              <a:pPr marL="0" indent="0" lvl="1">
                <a:lnSpc>
                  <a:spcPts val="3079"/>
                </a:lnSpc>
                <a:spcBef>
                  <a:spcPct val="0"/>
                </a:spcBef>
              </a:pPr>
            </a:p>
          </p:txBody>
        </p:sp>
      </p:grpSp>
      <p:grpSp>
        <p:nvGrpSpPr>
          <p:cNvPr name="Group 10" id="10"/>
          <p:cNvGrpSpPr/>
          <p:nvPr/>
        </p:nvGrpSpPr>
        <p:grpSpPr>
          <a:xfrm rot="0">
            <a:off x="11498509" y="4274235"/>
            <a:ext cx="5417891" cy="3335036"/>
            <a:chOff x="0" y="0"/>
            <a:chExt cx="7223855" cy="4446714"/>
          </a:xfrm>
        </p:grpSpPr>
        <p:sp>
          <p:nvSpPr>
            <p:cNvPr name="TextBox 11" id="11"/>
            <p:cNvSpPr txBox="true"/>
            <p:nvPr/>
          </p:nvSpPr>
          <p:spPr>
            <a:xfrm rot="0">
              <a:off x="0" y="0"/>
              <a:ext cx="7223855" cy="609600"/>
            </a:xfrm>
            <a:prstGeom prst="rect">
              <a:avLst/>
            </a:prstGeom>
          </p:spPr>
          <p:txBody>
            <a:bodyPr anchor="t" rtlCol="false" tIns="0" lIns="0" bIns="0" rIns="0">
              <a:spAutoFit/>
            </a:bodyPr>
            <a:lstStyle/>
            <a:p>
              <a:pPr marL="0" indent="0" lvl="0">
                <a:lnSpc>
                  <a:spcPts val="3600"/>
                </a:lnSpc>
                <a:spcBef>
                  <a:spcPct val="0"/>
                </a:spcBef>
              </a:pPr>
              <a:r>
                <a:rPr lang="en-US" sz="3000">
                  <a:solidFill>
                    <a:srgbClr val="CAB458"/>
                  </a:solidFill>
                  <a:latin typeface="Open Sans Bold"/>
                </a:rPr>
                <a:t>Versatility / Portability</a:t>
              </a:r>
            </a:p>
          </p:txBody>
        </p:sp>
        <p:sp>
          <p:nvSpPr>
            <p:cNvPr name="TextBox 12" id="12"/>
            <p:cNvSpPr txBox="true"/>
            <p:nvPr/>
          </p:nvSpPr>
          <p:spPr>
            <a:xfrm rot="0">
              <a:off x="0" y="838221"/>
              <a:ext cx="7223855" cy="3608493"/>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CAB458"/>
                  </a:solidFill>
                  <a:latin typeface="Open Sans"/>
                </a:rPr>
                <a:t>F</a:t>
              </a:r>
              <a:r>
                <a:rPr lang="en-US" sz="2199">
                  <a:solidFill>
                    <a:srgbClr val="CAB458"/>
                  </a:solidFill>
                  <a:latin typeface="Open Sans"/>
                </a:rPr>
                <a:t>rom backend systems to Android apps, Java does it all.</a:t>
              </a:r>
            </a:p>
            <a:p>
              <a:pPr marL="474979" indent="-237490" lvl="1">
                <a:lnSpc>
                  <a:spcPts val="3079"/>
                </a:lnSpc>
                <a:buFont typeface="Arial"/>
                <a:buChar char="•"/>
              </a:pPr>
              <a:r>
                <a:rPr lang="en-US" sz="2199">
                  <a:solidFill>
                    <a:srgbClr val="CAB458"/>
                  </a:solidFill>
                  <a:latin typeface="Open Sans"/>
                </a:rPr>
                <a:t>Ideal for developers seeking diverse projects.</a:t>
              </a:r>
            </a:p>
            <a:p>
              <a:pPr marL="474979" indent="-237490" lvl="1">
                <a:lnSpc>
                  <a:spcPts val="3079"/>
                </a:lnSpc>
                <a:buFont typeface="Arial"/>
                <a:buChar char="•"/>
              </a:pPr>
              <a:r>
                <a:rPr lang="en-US" sz="2199">
                  <a:solidFill>
                    <a:srgbClr val="CAB458"/>
                  </a:solidFill>
                  <a:latin typeface="Open Sans"/>
                </a:rPr>
                <a:t>Write once, run anywhere - Java's code portability across devices.</a:t>
              </a:r>
            </a:p>
            <a:p>
              <a:pPr marL="0" indent="0" lvl="1">
                <a:lnSpc>
                  <a:spcPts val="3079"/>
                </a:lnSpc>
                <a:spcBef>
                  <a:spcPct val="0"/>
                </a:spcBef>
              </a:pPr>
            </a:p>
          </p:txBody>
        </p:sp>
      </p:grpSp>
      <p:grpSp>
        <p:nvGrpSpPr>
          <p:cNvPr name="Group 13" id="13"/>
          <p:cNvGrpSpPr/>
          <p:nvPr/>
        </p:nvGrpSpPr>
        <p:grpSpPr>
          <a:xfrm rot="0">
            <a:off x="11498509" y="7733096"/>
            <a:ext cx="5417891" cy="2553986"/>
            <a:chOff x="0" y="0"/>
            <a:chExt cx="7223855" cy="3405314"/>
          </a:xfrm>
        </p:grpSpPr>
        <p:sp>
          <p:nvSpPr>
            <p:cNvPr name="TextBox 14" id="14"/>
            <p:cNvSpPr txBox="true"/>
            <p:nvPr/>
          </p:nvSpPr>
          <p:spPr>
            <a:xfrm rot="0">
              <a:off x="0" y="0"/>
              <a:ext cx="7223855" cy="609600"/>
            </a:xfrm>
            <a:prstGeom prst="rect">
              <a:avLst/>
            </a:prstGeom>
          </p:spPr>
          <p:txBody>
            <a:bodyPr anchor="t" rtlCol="false" tIns="0" lIns="0" bIns="0" rIns="0">
              <a:spAutoFit/>
            </a:bodyPr>
            <a:lstStyle/>
            <a:p>
              <a:pPr marL="0" indent="0" lvl="0">
                <a:lnSpc>
                  <a:spcPts val="3600"/>
                </a:lnSpc>
                <a:spcBef>
                  <a:spcPct val="0"/>
                </a:spcBef>
              </a:pPr>
              <a:r>
                <a:rPr lang="en-US" sz="3000">
                  <a:solidFill>
                    <a:srgbClr val="CAB458"/>
                  </a:solidFill>
                  <a:latin typeface="Open Sans Bold"/>
                </a:rPr>
                <a:t>Community &amp; Support</a:t>
              </a:r>
            </a:p>
          </p:txBody>
        </p:sp>
        <p:sp>
          <p:nvSpPr>
            <p:cNvPr name="TextBox 15" id="15"/>
            <p:cNvSpPr txBox="true"/>
            <p:nvPr/>
          </p:nvSpPr>
          <p:spPr>
            <a:xfrm rot="0">
              <a:off x="0" y="838221"/>
              <a:ext cx="7223855" cy="2567093"/>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CAB458"/>
                  </a:solidFill>
                  <a:latin typeface="Open Sans"/>
                </a:rPr>
                <a:t>Join a thriving global community of Java developers.</a:t>
              </a:r>
            </a:p>
            <a:p>
              <a:pPr marL="474979" indent="-237490" lvl="1">
                <a:lnSpc>
                  <a:spcPts val="3079"/>
                </a:lnSpc>
                <a:buFont typeface="Arial"/>
                <a:buChar char="•"/>
              </a:pPr>
              <a:r>
                <a:rPr lang="en-US" sz="2199">
                  <a:solidFill>
                    <a:srgbClr val="CAB458"/>
                  </a:solidFill>
                  <a:latin typeface="Open Sans"/>
                </a:rPr>
                <a:t>Extensive resources and collaboration opportunities.</a:t>
              </a:r>
            </a:p>
            <a:p>
              <a:pPr marL="0" indent="0" lvl="1">
                <a:lnSpc>
                  <a:spcPts val="3079"/>
                </a:lnSpc>
                <a:spcBef>
                  <a:spcPct val="0"/>
                </a:spcBef>
              </a:pPr>
            </a:p>
          </p:txBody>
        </p:sp>
      </p:grpSp>
      <p:sp>
        <p:nvSpPr>
          <p:cNvPr name="TextBox 16" id="16"/>
          <p:cNvSpPr txBox="true"/>
          <p:nvPr/>
        </p:nvSpPr>
        <p:spPr>
          <a:xfrm rot="0">
            <a:off x="2419456" y="9420225"/>
            <a:ext cx="4246959" cy="372745"/>
          </a:xfrm>
          <a:prstGeom prst="rect">
            <a:avLst/>
          </a:prstGeom>
        </p:spPr>
        <p:txBody>
          <a:bodyPr anchor="t" rtlCol="false" tIns="0" lIns="0" bIns="0" rIns="0">
            <a:spAutoFit/>
          </a:bodyPr>
          <a:lstStyle/>
          <a:p>
            <a:pPr algn="ctr">
              <a:lnSpc>
                <a:spcPts val="3079"/>
              </a:lnSpc>
              <a:spcBef>
                <a:spcPct val="0"/>
              </a:spcBef>
            </a:pPr>
            <a:r>
              <a:rPr lang="en-US" sz="2199">
                <a:solidFill>
                  <a:srgbClr val="0F111C"/>
                </a:solidFill>
                <a:latin typeface="Open Sans"/>
              </a:rPr>
              <a:t>Stack Overflow Dev. Survey 2023</a:t>
            </a:r>
          </a:p>
        </p:txBody>
      </p:sp>
      <p:sp>
        <p:nvSpPr>
          <p:cNvPr name="Freeform 17" id="17"/>
          <p:cNvSpPr/>
          <p:nvPr/>
        </p:nvSpPr>
        <p:spPr>
          <a:xfrm flipH="false" flipV="false" rot="0">
            <a:off x="10340134" y="819836"/>
            <a:ext cx="505523" cy="663574"/>
          </a:xfrm>
          <a:custGeom>
            <a:avLst/>
            <a:gdLst/>
            <a:ahLst/>
            <a:cxnLst/>
            <a:rect r="r" b="b" t="t" l="l"/>
            <a:pathLst>
              <a:path h="663574" w="505523">
                <a:moveTo>
                  <a:pt x="0" y="0"/>
                </a:moveTo>
                <a:lnTo>
                  <a:pt x="505523" y="0"/>
                </a:lnTo>
                <a:lnTo>
                  <a:pt x="505523" y="663574"/>
                </a:lnTo>
                <a:lnTo>
                  <a:pt x="0" y="663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F111C"/>
        </a:solidFill>
      </p:bgPr>
    </p:bg>
    <p:spTree>
      <p:nvGrpSpPr>
        <p:cNvPr id="1" name=""/>
        <p:cNvGrpSpPr/>
        <p:nvPr/>
      </p:nvGrpSpPr>
      <p:grpSpPr>
        <a:xfrm>
          <a:off x="0" y="0"/>
          <a:ext cx="0" cy="0"/>
          <a:chOff x="0" y="0"/>
          <a:chExt cx="0" cy="0"/>
        </a:xfrm>
      </p:grpSpPr>
      <p:grpSp>
        <p:nvGrpSpPr>
          <p:cNvPr name="Group 2" id="2"/>
          <p:cNvGrpSpPr/>
          <p:nvPr/>
        </p:nvGrpSpPr>
        <p:grpSpPr>
          <a:xfrm rot="0">
            <a:off x="8080102" y="2100262"/>
            <a:ext cx="9801225" cy="5556434"/>
            <a:chOff x="0" y="0"/>
            <a:chExt cx="13068300" cy="7408578"/>
          </a:xfrm>
        </p:grpSpPr>
        <p:sp>
          <p:nvSpPr>
            <p:cNvPr name="TextBox 3" id="3"/>
            <p:cNvSpPr txBox="true"/>
            <p:nvPr/>
          </p:nvSpPr>
          <p:spPr>
            <a:xfrm rot="0">
              <a:off x="0" y="0"/>
              <a:ext cx="13068300" cy="3657600"/>
            </a:xfrm>
            <a:prstGeom prst="rect">
              <a:avLst/>
            </a:prstGeom>
          </p:spPr>
          <p:txBody>
            <a:bodyPr anchor="t" rtlCol="false" tIns="0" lIns="0" bIns="0" rIns="0">
              <a:spAutoFit/>
            </a:bodyPr>
            <a:lstStyle/>
            <a:p>
              <a:pPr>
                <a:lnSpc>
                  <a:spcPts val="10800"/>
                </a:lnSpc>
              </a:pPr>
              <a:r>
                <a:rPr lang="en-US" sz="9000">
                  <a:solidFill>
                    <a:srgbClr val="CAB458"/>
                  </a:solidFill>
                  <a:latin typeface="Open Sans"/>
                </a:rPr>
                <a:t>Career Opportunities</a:t>
              </a:r>
            </a:p>
          </p:txBody>
        </p:sp>
        <p:sp>
          <p:nvSpPr>
            <p:cNvPr name="TextBox 4" id="4"/>
            <p:cNvSpPr txBox="true"/>
            <p:nvPr/>
          </p:nvSpPr>
          <p:spPr>
            <a:xfrm rot="0">
              <a:off x="0" y="5693020"/>
              <a:ext cx="13068300" cy="1715558"/>
            </a:xfrm>
            <a:prstGeom prst="rect">
              <a:avLst/>
            </a:prstGeom>
          </p:spPr>
          <p:txBody>
            <a:bodyPr anchor="t" rtlCol="false" tIns="0" lIns="0" bIns="0" rIns="0">
              <a:spAutoFit/>
            </a:bodyPr>
            <a:lstStyle/>
            <a:p>
              <a:pPr>
                <a:lnSpc>
                  <a:spcPts val="3499"/>
                </a:lnSpc>
              </a:pPr>
              <a:r>
                <a:rPr lang="en-US" sz="2499">
                  <a:solidFill>
                    <a:srgbClr val="CAB458"/>
                  </a:solidFill>
                  <a:latin typeface="Open Sans"/>
                </a:rPr>
                <a:t>Java is used by </a:t>
              </a:r>
              <a:r>
                <a:rPr lang="en-US" sz="2499" u="sng">
                  <a:solidFill>
                    <a:srgbClr val="CAB458"/>
                  </a:solidFill>
                  <a:latin typeface="Open Sans"/>
                  <a:hlinkClick r:id="rId2" tooltip="https://abslsummit.com/files/settings/20220603194954-absl-2022-en.pdf"/>
                </a:rPr>
                <a:t>78.8% of Polish IT centers</a:t>
              </a:r>
              <a:r>
                <a:rPr lang="en-US" sz="2499">
                  <a:solidFill>
                    <a:srgbClr val="CAB458"/>
                  </a:solidFill>
                  <a:latin typeface="Open Sans"/>
                </a:rPr>
                <a:t> to create programs for laptops, data centers, game consoles, scientific supercomputers, mobile phones, and other gadgets</a:t>
              </a:r>
            </a:p>
          </p:txBody>
        </p:sp>
        <p:sp>
          <p:nvSpPr>
            <p:cNvPr name="TextBox 5" id="5"/>
            <p:cNvSpPr txBox="true"/>
            <p:nvPr/>
          </p:nvSpPr>
          <p:spPr>
            <a:xfrm rot="0">
              <a:off x="0" y="4634143"/>
              <a:ext cx="13068300" cy="698500"/>
            </a:xfrm>
            <a:prstGeom prst="rect">
              <a:avLst/>
            </a:prstGeom>
          </p:spPr>
          <p:txBody>
            <a:bodyPr anchor="t" rtlCol="false" tIns="0" lIns="0" bIns="0" rIns="0">
              <a:spAutoFit/>
            </a:bodyPr>
            <a:lstStyle/>
            <a:p>
              <a:pPr>
                <a:lnSpc>
                  <a:spcPts val="4200"/>
                </a:lnSpc>
              </a:pPr>
              <a:r>
                <a:rPr lang="en-US" sz="3500">
                  <a:solidFill>
                    <a:srgbClr val="CAB458"/>
                  </a:solidFill>
                  <a:latin typeface="Open Sans Bold"/>
                </a:rPr>
                <a:t>High Market Popularity in Poland</a:t>
              </a:r>
            </a:p>
          </p:txBody>
        </p:sp>
        <p:sp>
          <p:nvSpPr>
            <p:cNvPr name="AutoShape 6" id="6"/>
            <p:cNvSpPr/>
            <p:nvPr/>
          </p:nvSpPr>
          <p:spPr>
            <a:xfrm>
              <a:off x="0" y="4085717"/>
              <a:ext cx="1729182" cy="0"/>
            </a:xfrm>
            <a:prstGeom prst="line">
              <a:avLst/>
            </a:prstGeom>
            <a:ln cap="flat" w="50800">
              <a:solidFill>
                <a:srgbClr val="CAB458"/>
              </a:solidFill>
              <a:prstDash val="solid"/>
              <a:headEnd type="none" len="sm" w="sm"/>
              <a:tailEnd type="none" len="sm" w="sm"/>
            </a:ln>
          </p:spPr>
        </p:sp>
      </p:grpSp>
      <p:sp>
        <p:nvSpPr>
          <p:cNvPr name="Freeform 7" id="7"/>
          <p:cNvSpPr/>
          <p:nvPr/>
        </p:nvSpPr>
        <p:spPr>
          <a:xfrm flipH="false" flipV="false" rot="0">
            <a:off x="140416" y="2171274"/>
            <a:ext cx="7566551" cy="5414410"/>
          </a:xfrm>
          <a:custGeom>
            <a:avLst/>
            <a:gdLst/>
            <a:ahLst/>
            <a:cxnLst/>
            <a:rect r="r" b="b" t="t" l="l"/>
            <a:pathLst>
              <a:path h="5414410" w="7566551">
                <a:moveTo>
                  <a:pt x="0" y="0"/>
                </a:moveTo>
                <a:lnTo>
                  <a:pt x="7566551" y="0"/>
                </a:lnTo>
                <a:lnTo>
                  <a:pt x="7566551" y="5414410"/>
                </a:lnTo>
                <a:lnTo>
                  <a:pt x="0" y="5414410"/>
                </a:lnTo>
                <a:lnTo>
                  <a:pt x="0" y="0"/>
                </a:lnTo>
                <a:close/>
              </a:path>
            </a:pathLst>
          </a:custGeom>
          <a:blipFill>
            <a:blip r:embed="rId3"/>
            <a:stretch>
              <a:fillRect l="-5904" t="0" r="-5904" b="0"/>
            </a:stretch>
          </a:blipFill>
        </p:spPr>
      </p:sp>
      <p:sp>
        <p:nvSpPr>
          <p:cNvPr name="TextBox 8" id="8"/>
          <p:cNvSpPr txBox="true"/>
          <p:nvPr/>
        </p:nvSpPr>
        <p:spPr>
          <a:xfrm rot="0">
            <a:off x="1466390" y="7742981"/>
            <a:ext cx="4914602" cy="763270"/>
          </a:xfrm>
          <a:prstGeom prst="rect">
            <a:avLst/>
          </a:prstGeom>
        </p:spPr>
        <p:txBody>
          <a:bodyPr anchor="t" rtlCol="false" tIns="0" lIns="0" bIns="0" rIns="0">
            <a:spAutoFit/>
          </a:bodyPr>
          <a:lstStyle/>
          <a:p>
            <a:pPr algn="ctr">
              <a:lnSpc>
                <a:spcPts val="3079"/>
              </a:lnSpc>
            </a:pPr>
            <a:r>
              <a:rPr lang="en-US" sz="2199">
                <a:solidFill>
                  <a:srgbClr val="CAB458"/>
                </a:solidFill>
                <a:latin typeface="Open Sans"/>
              </a:rPr>
              <a:t>November 2023 - Poland Tech Market</a:t>
            </a:r>
          </a:p>
          <a:p>
            <a:pPr algn="ctr">
              <a:lnSpc>
                <a:spcPts val="3079"/>
              </a:lnSpc>
              <a:spcBef>
                <a:spcPct val="0"/>
              </a:spcBef>
            </a:pPr>
            <a:r>
              <a:rPr lang="en-US" sz="2199" u="sng">
                <a:solidFill>
                  <a:srgbClr val="CAB458"/>
                </a:solidFill>
                <a:latin typeface="Open Sans"/>
                <a:hlinkClick r:id="rId4" tooltip="https://www.statista.com/statistics/1184564/poland-most-popular-software-languages/"/>
              </a:rPr>
              <a:t>Source</a:t>
            </a:r>
          </a:p>
        </p:txBody>
      </p:sp>
      <p:sp>
        <p:nvSpPr>
          <p:cNvPr name="Freeform 9" id="9"/>
          <p:cNvSpPr/>
          <p:nvPr/>
        </p:nvSpPr>
        <p:spPr>
          <a:xfrm flipH="false" flipV="false" rot="0">
            <a:off x="16446813" y="2100262"/>
            <a:ext cx="1434513" cy="1511460"/>
          </a:xfrm>
          <a:custGeom>
            <a:avLst/>
            <a:gdLst/>
            <a:ahLst/>
            <a:cxnLst/>
            <a:rect r="r" b="b" t="t" l="l"/>
            <a:pathLst>
              <a:path h="1511460" w="1434513">
                <a:moveTo>
                  <a:pt x="0" y="0"/>
                </a:moveTo>
                <a:lnTo>
                  <a:pt x="1434514" y="0"/>
                </a:lnTo>
                <a:lnTo>
                  <a:pt x="1434514" y="1511460"/>
                </a:lnTo>
                <a:lnTo>
                  <a:pt x="0" y="1511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0F111C"/>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124867"/>
          <a:ext cx="16112728" cy="7313642"/>
        </p:xfrm>
        <a:graphic>
          <a:graphicData uri="http://schemas.openxmlformats.org/drawingml/2006/table">
            <a:tbl>
              <a:tblPr/>
              <a:tblGrid>
                <a:gridCol w="4285152"/>
                <a:gridCol w="11827576"/>
              </a:tblGrid>
              <a:tr h="1237114">
                <a:tc>
                  <a:txBody>
                    <a:bodyPr anchor="t" rtlCol="false"/>
                    <a:lstStyle/>
                    <a:p>
                      <a:pPr algn="l">
                        <a:lnSpc>
                          <a:spcPts val="3079"/>
                        </a:lnSpc>
                        <a:defRPr/>
                      </a:pPr>
                      <a:r>
                        <a:rPr lang="en-US" sz="2199">
                          <a:solidFill>
                            <a:srgbClr val="CAB458"/>
                          </a:solidFill>
                          <a:latin typeface="Open Sans Bold"/>
                        </a:rPr>
                        <a:t>Type of Java Applications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solidFill>
                      <a:srgbClr val="055894"/>
                    </a:solidFill>
                  </a:tcPr>
                </a:tc>
                <a:tc>
                  <a:txBody>
                    <a:bodyPr anchor="t" rtlCol="false"/>
                    <a:lstStyle/>
                    <a:p>
                      <a:pPr algn="l">
                        <a:lnSpc>
                          <a:spcPts val="3079"/>
                        </a:lnSpc>
                        <a:defRPr/>
                      </a:pPr>
                      <a:r>
                        <a:rPr lang="en-US" sz="2199">
                          <a:solidFill>
                            <a:srgbClr val="CAB458"/>
                          </a:solidFill>
                          <a:latin typeface="Open Sans Bold"/>
                        </a:rPr>
                        <a:t>Real-world Examples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solidFill>
                      <a:srgbClr val="055894"/>
                    </a:solidFill>
                  </a:tcPr>
                </a:tc>
              </a:tr>
              <a:tr h="1791867">
                <a:tc>
                  <a:txBody>
                    <a:bodyPr anchor="t" rtlCol="false"/>
                    <a:lstStyle/>
                    <a:p>
                      <a:pPr algn="l">
                        <a:lnSpc>
                          <a:spcPts val="2659"/>
                        </a:lnSpc>
                        <a:defRPr/>
                      </a:pPr>
                      <a:r>
                        <a:rPr lang="en-US" sz="1899">
                          <a:solidFill>
                            <a:srgbClr val="CAB458"/>
                          </a:solidFill>
                          <a:latin typeface="Open Sans"/>
                        </a:rPr>
                        <a:t>Mobile Apps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0F111C"/>
                    </a:solidFill>
                  </a:tcPr>
                </a:tc>
                <a:tc>
                  <a:txBody>
                    <a:bodyPr anchor="t" rtlCol="false"/>
                    <a:lstStyle/>
                    <a:p>
                      <a:pPr algn="l">
                        <a:lnSpc>
                          <a:spcPts val="2659"/>
                        </a:lnSpc>
                        <a:defRPr/>
                      </a:pPr>
                      <a:r>
                        <a:rPr lang="en-US" sz="1899">
                          <a:solidFill>
                            <a:srgbClr val="CAB458"/>
                          </a:solidFill>
                          <a:latin typeface="Open Sans"/>
                        </a:rPr>
                        <a:t>Java is an open-source, cross-platform application used to develop apps that can run across mobile devices including smartphones, tablets, etc. It is the second most widely used language in the app development industry. Some examples of mobile apps developed using Java are Netflix, Spotify, Twitter, Google Earth, Uber and more.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0F111C"/>
                    </a:solidFill>
                  </a:tcPr>
                </a:tc>
              </a:tr>
              <a:tr h="1458275">
                <a:tc>
                  <a:txBody>
                    <a:bodyPr anchor="t" rtlCol="false"/>
                    <a:lstStyle/>
                    <a:p>
                      <a:pPr algn="l">
                        <a:lnSpc>
                          <a:spcPts val="2659"/>
                        </a:lnSpc>
                        <a:defRPr/>
                      </a:pPr>
                      <a:r>
                        <a:rPr lang="en-US" sz="1899">
                          <a:solidFill>
                            <a:srgbClr val="CAB458"/>
                          </a:solidFill>
                          <a:latin typeface="Open Sans"/>
                        </a:rPr>
                        <a:t>Desktop Apps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0F111C"/>
                    </a:solidFill>
                  </a:tcPr>
                </a:tc>
                <a:tc>
                  <a:txBody>
                    <a:bodyPr anchor="t" rtlCol="false"/>
                    <a:lstStyle/>
                    <a:p>
                      <a:pPr algn="l">
                        <a:lnSpc>
                          <a:spcPts val="2659"/>
                        </a:lnSpc>
                        <a:defRPr/>
                      </a:pPr>
                      <a:r>
                        <a:rPr lang="en-US" sz="1899">
                          <a:solidFill>
                            <a:srgbClr val="CAB458"/>
                          </a:solidFill>
                          <a:latin typeface="Open Sans"/>
                        </a:rPr>
                        <a:t>Using Java, developers can create flawless and highly competitive desktop applications. Java offers an extensive library of responsive APIs such as JavaFX, Abstract Windowing Toolkit (AWT), and Swing that enables the development of modern GUI tools. Adobe Acrobat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0F111C"/>
                    </a:solidFill>
                  </a:tcPr>
                </a:tc>
              </a:tr>
              <a:tr h="1368112">
                <a:tc>
                  <a:txBody>
                    <a:bodyPr anchor="t" rtlCol="false"/>
                    <a:lstStyle/>
                    <a:p>
                      <a:pPr algn="l">
                        <a:lnSpc>
                          <a:spcPts val="2659"/>
                        </a:lnSpc>
                        <a:defRPr/>
                      </a:pPr>
                      <a:r>
                        <a:rPr lang="en-US" sz="1899">
                          <a:solidFill>
                            <a:srgbClr val="CAB458"/>
                          </a:solidFill>
                          <a:latin typeface="Open Sans"/>
                        </a:rPr>
                        <a:t>Web-based Apps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0F111C"/>
                    </a:solidFill>
                  </a:tcPr>
                </a:tc>
                <a:tc>
                  <a:txBody>
                    <a:bodyPr anchor="t" rtlCol="false"/>
                    <a:lstStyle/>
                    <a:p>
                      <a:pPr algn="l">
                        <a:lnSpc>
                          <a:spcPts val="2659"/>
                        </a:lnSpc>
                        <a:defRPr/>
                      </a:pPr>
                      <a:r>
                        <a:rPr lang="en-US" sz="1899">
                          <a:solidFill>
                            <a:srgbClr val="CAB458"/>
                          </a:solidFill>
                          <a:latin typeface="Open Sans"/>
                        </a:rPr>
                        <a:t>Java can be used for developing web applications because of its ability to interact with a variety of systems. It enables dynamic web app development that allows interaction with interfaces. Amazon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0F111C"/>
                    </a:solidFill>
                  </a:tcPr>
                </a:tc>
              </a:tr>
              <a:tr h="1458275">
                <a:tc>
                  <a:txBody>
                    <a:bodyPr anchor="t" rtlCol="false"/>
                    <a:lstStyle/>
                    <a:p>
                      <a:pPr algn="l">
                        <a:lnSpc>
                          <a:spcPts val="2659"/>
                        </a:lnSpc>
                        <a:defRPr/>
                      </a:pPr>
                      <a:r>
                        <a:rPr lang="en-US" sz="1899">
                          <a:solidFill>
                            <a:srgbClr val="CAB458"/>
                          </a:solidFill>
                          <a:latin typeface="Open Sans"/>
                        </a:rPr>
                        <a:t>Gaming Apps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0F111C"/>
                    </a:solidFill>
                  </a:tcPr>
                </a:tc>
                <a:tc>
                  <a:txBody>
                    <a:bodyPr anchor="t" rtlCol="false"/>
                    <a:lstStyle/>
                    <a:p>
                      <a:pPr algn="l">
                        <a:lnSpc>
                          <a:spcPts val="2659"/>
                        </a:lnSpc>
                        <a:defRPr/>
                      </a:pPr>
                      <a:r>
                        <a:rPr lang="en-US" sz="1899">
                          <a:solidFill>
                            <a:srgbClr val="CAB458"/>
                          </a:solidFill>
                          <a:latin typeface="Open Sans"/>
                        </a:rPr>
                        <a:t>Whether you want to build a 2D or 3D gaming app, Java is a powerful programming language as it includes a wide range of open-source frameworks. It is nearly impossible to build Android gaming apps without Java. Minecraft, Asphalt 6</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0F111C"/>
                    </a:solidFill>
                  </a:tcPr>
                </a:tc>
              </a:tr>
            </a:tbl>
          </a:graphicData>
        </a:graphic>
      </p:graphicFrame>
      <p:sp>
        <p:nvSpPr>
          <p:cNvPr name="TextBox 3" id="3"/>
          <p:cNvSpPr txBox="true"/>
          <p:nvPr/>
        </p:nvSpPr>
        <p:spPr>
          <a:xfrm rot="0">
            <a:off x="1028700" y="342900"/>
            <a:ext cx="16112728"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CAB458"/>
                </a:solidFill>
                <a:latin typeface="Open Sans"/>
              </a:rPr>
              <a:t>Java’s Impact</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F111C"/>
        </a:solidFill>
      </p:bgPr>
    </p:bg>
    <p:spTree>
      <p:nvGrpSpPr>
        <p:cNvPr id="1" name=""/>
        <p:cNvGrpSpPr/>
        <p:nvPr/>
      </p:nvGrpSpPr>
      <p:grpSpPr>
        <a:xfrm>
          <a:off x="0" y="0"/>
          <a:ext cx="0" cy="0"/>
          <a:chOff x="0" y="0"/>
          <a:chExt cx="0" cy="0"/>
        </a:xfrm>
      </p:grpSpPr>
      <p:sp>
        <p:nvSpPr>
          <p:cNvPr name="AutoShape 2" id="2"/>
          <p:cNvSpPr/>
          <p:nvPr/>
        </p:nvSpPr>
        <p:spPr>
          <a:xfrm rot="0">
            <a:off x="0" y="3887221"/>
            <a:ext cx="18288000" cy="0"/>
          </a:xfrm>
          <a:prstGeom prst="line">
            <a:avLst/>
          </a:prstGeom>
          <a:ln cap="rnd" w="9525">
            <a:solidFill>
              <a:srgbClr val="055894"/>
            </a:solidFill>
            <a:prstDash val="solid"/>
            <a:headEnd type="none" len="sm" w="sm"/>
            <a:tailEnd type="none" len="sm" w="sm"/>
          </a:ln>
        </p:spPr>
      </p:sp>
      <p:grpSp>
        <p:nvGrpSpPr>
          <p:cNvPr name="Group 3" id="3"/>
          <p:cNvGrpSpPr/>
          <p:nvPr/>
        </p:nvGrpSpPr>
        <p:grpSpPr>
          <a:xfrm rot="0">
            <a:off x="2281196" y="3762375"/>
            <a:ext cx="259216" cy="25921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AB458"/>
            </a:solidFill>
          </p:spPr>
        </p:sp>
      </p:grpSp>
      <p:grpSp>
        <p:nvGrpSpPr>
          <p:cNvPr name="Group 5" id="5"/>
          <p:cNvGrpSpPr/>
          <p:nvPr/>
        </p:nvGrpSpPr>
        <p:grpSpPr>
          <a:xfrm rot="0">
            <a:off x="9014392" y="3891983"/>
            <a:ext cx="259216" cy="2592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AB458"/>
            </a:solidFill>
          </p:spPr>
        </p:sp>
      </p:grpSp>
      <p:grpSp>
        <p:nvGrpSpPr>
          <p:cNvPr name="Group 7" id="7"/>
          <p:cNvGrpSpPr/>
          <p:nvPr/>
        </p:nvGrpSpPr>
        <p:grpSpPr>
          <a:xfrm rot="0">
            <a:off x="15747588" y="3762375"/>
            <a:ext cx="259216" cy="25921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AB458"/>
            </a:solidFill>
          </p:spPr>
        </p:sp>
      </p:grpSp>
      <p:grpSp>
        <p:nvGrpSpPr>
          <p:cNvPr name="Group 9" id="9"/>
          <p:cNvGrpSpPr/>
          <p:nvPr/>
        </p:nvGrpSpPr>
        <p:grpSpPr>
          <a:xfrm rot="0">
            <a:off x="7914296" y="5020169"/>
            <a:ext cx="2459408" cy="3827192"/>
            <a:chOff x="0" y="0"/>
            <a:chExt cx="3279211" cy="5102922"/>
          </a:xfrm>
        </p:grpSpPr>
        <p:sp>
          <p:nvSpPr>
            <p:cNvPr name="TextBox 10" id="10"/>
            <p:cNvSpPr txBox="true"/>
            <p:nvPr/>
          </p:nvSpPr>
          <p:spPr>
            <a:xfrm rot="0">
              <a:off x="0" y="0"/>
              <a:ext cx="3279211" cy="603652"/>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CAB458"/>
                  </a:solidFill>
                  <a:latin typeface="Open Sans Bold"/>
                </a:rPr>
                <a:t>Week 5-8</a:t>
              </a:r>
            </a:p>
          </p:txBody>
        </p:sp>
        <p:sp>
          <p:nvSpPr>
            <p:cNvPr name="TextBox 11" id="11"/>
            <p:cNvSpPr txBox="true"/>
            <p:nvPr/>
          </p:nvSpPr>
          <p:spPr>
            <a:xfrm rot="0">
              <a:off x="0" y="973729"/>
              <a:ext cx="3279211" cy="4129193"/>
            </a:xfrm>
            <a:prstGeom prst="rect">
              <a:avLst/>
            </a:prstGeom>
          </p:spPr>
          <p:txBody>
            <a:bodyPr anchor="t" rtlCol="false" tIns="0" lIns="0" bIns="0" rIns="0">
              <a:spAutoFit/>
            </a:bodyPr>
            <a:lstStyle/>
            <a:p>
              <a:pPr algn="ctr">
                <a:lnSpc>
                  <a:spcPts val="3079"/>
                </a:lnSpc>
              </a:pPr>
              <a:r>
                <a:rPr lang="en-US" sz="2199">
                  <a:solidFill>
                    <a:srgbClr val="CAB458"/>
                  </a:solidFill>
                  <a:latin typeface="Open Sans"/>
                </a:rPr>
                <a:t>Learning Spring Boot and Databases to create Web Applications - Learning Docker for containerization</a:t>
              </a:r>
            </a:p>
          </p:txBody>
        </p:sp>
      </p:grpSp>
      <p:grpSp>
        <p:nvGrpSpPr>
          <p:cNvPr name="Group 12" id="12"/>
          <p:cNvGrpSpPr/>
          <p:nvPr/>
        </p:nvGrpSpPr>
        <p:grpSpPr>
          <a:xfrm rot="0">
            <a:off x="1181100" y="4890561"/>
            <a:ext cx="2459408" cy="3050603"/>
            <a:chOff x="0" y="0"/>
            <a:chExt cx="3279211" cy="4067471"/>
          </a:xfrm>
        </p:grpSpPr>
        <p:sp>
          <p:nvSpPr>
            <p:cNvPr name="TextBox 13" id="13"/>
            <p:cNvSpPr txBox="true"/>
            <p:nvPr/>
          </p:nvSpPr>
          <p:spPr>
            <a:xfrm rot="0">
              <a:off x="0" y="0"/>
              <a:ext cx="3279211" cy="60960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CAB458"/>
                  </a:solidFill>
                  <a:latin typeface="Open Sans Bold"/>
                </a:rPr>
                <a:t>Week 1-4</a:t>
              </a:r>
            </a:p>
          </p:txBody>
        </p:sp>
        <p:sp>
          <p:nvSpPr>
            <p:cNvPr name="TextBox 14" id="14"/>
            <p:cNvSpPr txBox="true"/>
            <p:nvPr/>
          </p:nvSpPr>
          <p:spPr>
            <a:xfrm rot="0">
              <a:off x="0" y="979677"/>
              <a:ext cx="3279211" cy="3087793"/>
            </a:xfrm>
            <a:prstGeom prst="rect">
              <a:avLst/>
            </a:prstGeom>
          </p:spPr>
          <p:txBody>
            <a:bodyPr anchor="t" rtlCol="false" tIns="0" lIns="0" bIns="0" rIns="0">
              <a:spAutoFit/>
            </a:bodyPr>
            <a:lstStyle/>
            <a:p>
              <a:pPr algn="ctr" marL="0" indent="0" lvl="1">
                <a:lnSpc>
                  <a:spcPts val="3079"/>
                </a:lnSpc>
                <a:spcBef>
                  <a:spcPct val="0"/>
                </a:spcBef>
              </a:pPr>
              <a:r>
                <a:rPr lang="en-US" sz="2199">
                  <a:solidFill>
                    <a:srgbClr val="CAB458"/>
                  </a:solidFill>
                  <a:latin typeface="Open Sans"/>
                </a:rPr>
                <a:t>Starting from scratch. Software Engineer’s workflow and Core Java Certification Preparation</a:t>
              </a:r>
            </a:p>
          </p:txBody>
        </p:sp>
      </p:grpSp>
      <p:grpSp>
        <p:nvGrpSpPr>
          <p:cNvPr name="Group 15" id="15"/>
          <p:cNvGrpSpPr/>
          <p:nvPr/>
        </p:nvGrpSpPr>
        <p:grpSpPr>
          <a:xfrm rot="0">
            <a:off x="14647492" y="4890561"/>
            <a:ext cx="2459408" cy="2655616"/>
            <a:chOff x="0" y="0"/>
            <a:chExt cx="3279211" cy="3540822"/>
          </a:xfrm>
        </p:grpSpPr>
        <p:sp>
          <p:nvSpPr>
            <p:cNvPr name="TextBox 16" id="16"/>
            <p:cNvSpPr txBox="true"/>
            <p:nvPr/>
          </p:nvSpPr>
          <p:spPr>
            <a:xfrm rot="0">
              <a:off x="0" y="0"/>
              <a:ext cx="3279211" cy="603652"/>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CAB458"/>
                  </a:solidFill>
                  <a:latin typeface="Open Sans Bold"/>
                </a:rPr>
                <a:t>Week 9</a:t>
              </a:r>
            </a:p>
          </p:txBody>
        </p:sp>
        <p:sp>
          <p:nvSpPr>
            <p:cNvPr name="TextBox 17" id="17"/>
            <p:cNvSpPr txBox="true"/>
            <p:nvPr/>
          </p:nvSpPr>
          <p:spPr>
            <a:xfrm rot="0">
              <a:off x="0" y="973729"/>
              <a:ext cx="3279211" cy="2567093"/>
            </a:xfrm>
            <a:prstGeom prst="rect">
              <a:avLst/>
            </a:prstGeom>
          </p:spPr>
          <p:txBody>
            <a:bodyPr anchor="t" rtlCol="false" tIns="0" lIns="0" bIns="0" rIns="0">
              <a:spAutoFit/>
            </a:bodyPr>
            <a:lstStyle/>
            <a:p>
              <a:pPr algn="ctr">
                <a:lnSpc>
                  <a:spcPts val="3079"/>
                </a:lnSpc>
              </a:pPr>
              <a:r>
                <a:rPr lang="en-US" sz="2200">
                  <a:solidFill>
                    <a:srgbClr val="CAB458"/>
                  </a:solidFill>
                  <a:latin typeface="Open Sans"/>
                </a:rPr>
                <a:t>Building a portfolio and hunting down jobs with proven techniques</a:t>
              </a:r>
            </a:p>
          </p:txBody>
        </p:sp>
      </p:grpSp>
      <p:sp>
        <p:nvSpPr>
          <p:cNvPr name="TextBox 18" id="18"/>
          <p:cNvSpPr txBox="true"/>
          <p:nvPr/>
        </p:nvSpPr>
        <p:spPr>
          <a:xfrm rot="0">
            <a:off x="1181100" y="1307045"/>
            <a:ext cx="14200796" cy="1066800"/>
          </a:xfrm>
          <a:prstGeom prst="rect">
            <a:avLst/>
          </a:prstGeom>
        </p:spPr>
        <p:txBody>
          <a:bodyPr anchor="t" rtlCol="false" tIns="0" lIns="0" bIns="0" rIns="0">
            <a:spAutoFit/>
          </a:bodyPr>
          <a:lstStyle/>
          <a:p>
            <a:pPr>
              <a:lnSpc>
                <a:spcPts val="8400"/>
              </a:lnSpc>
            </a:pPr>
            <a:r>
              <a:rPr lang="en-US" sz="7000">
                <a:solidFill>
                  <a:srgbClr val="CAB458"/>
                </a:solidFill>
                <a:latin typeface="Open Sans"/>
              </a:rPr>
              <a:t>Our Learning Roadmap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F111C"/>
        </a:solidFill>
      </p:bgPr>
    </p:bg>
    <p:spTree>
      <p:nvGrpSpPr>
        <p:cNvPr id="1" name=""/>
        <p:cNvGrpSpPr/>
        <p:nvPr/>
      </p:nvGrpSpPr>
      <p:grpSpPr>
        <a:xfrm>
          <a:off x="0" y="0"/>
          <a:ext cx="0" cy="0"/>
          <a:chOff x="0" y="0"/>
          <a:chExt cx="0" cy="0"/>
        </a:xfrm>
      </p:grpSpPr>
      <p:sp>
        <p:nvSpPr>
          <p:cNvPr name="Freeform 2" id="2"/>
          <p:cNvSpPr/>
          <p:nvPr/>
        </p:nvSpPr>
        <p:spPr>
          <a:xfrm flipH="false" flipV="false" rot="0">
            <a:off x="10454595" y="1709678"/>
            <a:ext cx="6155907" cy="6867644"/>
          </a:xfrm>
          <a:custGeom>
            <a:avLst/>
            <a:gdLst/>
            <a:ahLst/>
            <a:cxnLst/>
            <a:rect r="r" b="b" t="t" l="l"/>
            <a:pathLst>
              <a:path h="6867644" w="6155907">
                <a:moveTo>
                  <a:pt x="0" y="0"/>
                </a:moveTo>
                <a:lnTo>
                  <a:pt x="6155907" y="0"/>
                </a:lnTo>
                <a:lnTo>
                  <a:pt x="6155907" y="6867644"/>
                </a:lnTo>
                <a:lnTo>
                  <a:pt x="0" y="6867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9121" y="2259975"/>
            <a:ext cx="7235427" cy="5706636"/>
            <a:chOff x="0" y="0"/>
            <a:chExt cx="9647236" cy="7608848"/>
          </a:xfrm>
        </p:grpSpPr>
        <p:sp>
          <p:nvSpPr>
            <p:cNvPr name="TextBox 4" id="4"/>
            <p:cNvSpPr txBox="true"/>
            <p:nvPr/>
          </p:nvSpPr>
          <p:spPr>
            <a:xfrm rot="0">
              <a:off x="0" y="0"/>
              <a:ext cx="9647236" cy="3657600"/>
            </a:xfrm>
            <a:prstGeom prst="rect">
              <a:avLst/>
            </a:prstGeom>
          </p:spPr>
          <p:txBody>
            <a:bodyPr anchor="t" rtlCol="false" tIns="0" lIns="0" bIns="0" rIns="0">
              <a:spAutoFit/>
            </a:bodyPr>
            <a:lstStyle/>
            <a:p>
              <a:pPr>
                <a:lnSpc>
                  <a:spcPts val="10800"/>
                </a:lnSpc>
              </a:pPr>
              <a:r>
                <a:rPr lang="en-US" sz="9000">
                  <a:solidFill>
                    <a:srgbClr val="CAB458"/>
                  </a:solidFill>
                  <a:latin typeface="Open Sans"/>
                </a:rPr>
                <a:t>Setting the stage</a:t>
              </a:r>
            </a:p>
          </p:txBody>
        </p:sp>
        <p:sp>
          <p:nvSpPr>
            <p:cNvPr name="TextBox 5" id="5"/>
            <p:cNvSpPr txBox="true"/>
            <p:nvPr/>
          </p:nvSpPr>
          <p:spPr>
            <a:xfrm rot="0">
              <a:off x="0" y="6477490"/>
              <a:ext cx="9647236" cy="1131358"/>
            </a:xfrm>
            <a:prstGeom prst="rect">
              <a:avLst/>
            </a:prstGeom>
          </p:spPr>
          <p:txBody>
            <a:bodyPr anchor="t" rtlCol="false" tIns="0" lIns="0" bIns="0" rIns="0">
              <a:spAutoFit/>
            </a:bodyPr>
            <a:lstStyle/>
            <a:p>
              <a:pPr>
                <a:lnSpc>
                  <a:spcPts val="3499"/>
                </a:lnSpc>
              </a:pPr>
              <a:r>
                <a:rPr lang="en-US" sz="2499">
                  <a:solidFill>
                    <a:srgbClr val="CAB458"/>
                  </a:solidFill>
                  <a:latin typeface="Open Sans"/>
                </a:rPr>
                <a:t>Let’s overview which technologies we are going to use throughout the bootcamp.</a:t>
              </a:r>
            </a:p>
          </p:txBody>
        </p:sp>
        <p:sp>
          <p:nvSpPr>
            <p:cNvPr name="TextBox 6" id="6"/>
            <p:cNvSpPr txBox="true"/>
            <p:nvPr/>
          </p:nvSpPr>
          <p:spPr>
            <a:xfrm rot="0">
              <a:off x="0" y="5405081"/>
              <a:ext cx="9647236" cy="698500"/>
            </a:xfrm>
            <a:prstGeom prst="rect">
              <a:avLst/>
            </a:prstGeom>
          </p:spPr>
          <p:txBody>
            <a:bodyPr anchor="t" rtlCol="false" tIns="0" lIns="0" bIns="0" rIns="0">
              <a:spAutoFit/>
            </a:bodyPr>
            <a:lstStyle/>
            <a:p>
              <a:pPr>
                <a:lnSpc>
                  <a:spcPts val="4200"/>
                </a:lnSpc>
              </a:pPr>
              <a:r>
                <a:rPr lang="en-US" sz="3500">
                  <a:solidFill>
                    <a:srgbClr val="CAB458"/>
                  </a:solidFill>
                  <a:latin typeface="Open Sans Bold"/>
                </a:rPr>
                <a:t>Software Engineer’s Workflow</a:t>
              </a:r>
            </a:p>
          </p:txBody>
        </p:sp>
        <p:sp>
          <p:nvSpPr>
            <p:cNvPr name="AutoShape 7" id="7"/>
            <p:cNvSpPr/>
            <p:nvPr/>
          </p:nvSpPr>
          <p:spPr>
            <a:xfrm>
              <a:off x="0" y="4533900"/>
              <a:ext cx="1835513" cy="0"/>
            </a:xfrm>
            <a:prstGeom prst="line">
              <a:avLst/>
            </a:prstGeom>
            <a:ln cap="flat" w="50800">
              <a:solidFill>
                <a:srgbClr val="CAB458"/>
              </a:solidFill>
              <a:prstDash val="solid"/>
              <a:headEnd type="none" len="sm" w="sm"/>
              <a:tailEnd type="none" len="sm" w="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DAF7RJwuC2s</dc:identifier>
  <dcterms:modified xsi:type="dcterms:W3CDTF">2011-08-01T06:04:30Z</dcterms:modified>
  <cp:revision>1</cp:revision>
  <dc:title>BM Tech Bootcamps</dc:title>
</cp:coreProperties>
</file>